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79" r:id="rId3"/>
    <p:sldId id="278" r:id="rId4"/>
    <p:sldId id="280" r:id="rId5"/>
    <p:sldId id="277" r:id="rId6"/>
    <p:sldId id="282" r:id="rId7"/>
    <p:sldId id="272" r:id="rId8"/>
    <p:sldId id="262" r:id="rId9"/>
    <p:sldId id="269" r:id="rId10"/>
    <p:sldId id="270" r:id="rId11"/>
    <p:sldId id="271" r:id="rId12"/>
    <p:sldId id="273" r:id="rId13"/>
    <p:sldId id="274" r:id="rId14"/>
    <p:sldId id="263" r:id="rId15"/>
    <p:sldId id="281" r:id="rId16"/>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Komander" initials="MK" lastIdx="7" clrIdx="0">
    <p:extLst>
      <p:ext uri="{19B8F6BF-5375-455C-9EA6-DF929625EA0E}">
        <p15:presenceInfo xmlns:p15="http://schemas.microsoft.com/office/powerpoint/2012/main" userId="S-1-5-21-1130828542-715025373-1545874412-7154" providerId="AD"/>
      </p:ext>
    </p:extLst>
  </p:cmAuthor>
  <p:cmAuthor id="2" name="Mario Schmidt" initials="MS" lastIdx="3" clrIdx="1">
    <p:extLst>
      <p:ext uri="{19B8F6BF-5375-455C-9EA6-DF929625EA0E}">
        <p15:presenceInfo xmlns:p15="http://schemas.microsoft.com/office/powerpoint/2012/main" userId="S-1-5-21-1130828542-715025373-1545874412-18022" providerId="AD"/>
      </p:ext>
    </p:extLst>
  </p:cmAuthor>
  <p:cmAuthor id="3" name="Carolin Kluesener" initials="CK" lastIdx="6" clrIdx="2">
    <p:extLst>
      <p:ext uri="{19B8F6BF-5375-455C-9EA6-DF929625EA0E}">
        <p15:presenceInfo xmlns:p15="http://schemas.microsoft.com/office/powerpoint/2012/main" userId="Carolin Kluese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54A"/>
    <a:srgbClr val="005C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7" autoAdjust="0"/>
    <p:restoredTop sz="76045" autoAdjust="0"/>
  </p:normalViewPr>
  <p:slideViewPr>
    <p:cSldViewPr snapToGrid="0">
      <p:cViewPr varScale="1">
        <p:scale>
          <a:sx n="121" d="100"/>
          <a:sy n="121" d="100"/>
        </p:scale>
        <p:origin x="3954" y="66"/>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31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01506B-6C21-46E6-B643-83B698521C3D}" type="datetimeFigureOut">
              <a:rPr lang="de-DE" smtClean="0"/>
              <a:t>29.01.2026</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6FDD83-6E52-4569-94A9-5DE1A066A8CF}" type="slidenum">
              <a:rPr lang="de-DE" smtClean="0"/>
              <a:t>‹Nr.›</a:t>
            </a:fld>
            <a:endParaRPr lang="de-DE"/>
          </a:p>
        </p:txBody>
      </p:sp>
    </p:spTree>
    <p:extLst>
      <p:ext uri="{BB962C8B-B14F-4D97-AF65-F5344CB8AC3E}">
        <p14:creationId xmlns:p14="http://schemas.microsoft.com/office/powerpoint/2010/main" val="3056535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FA582-C837-4CCC-91A2-9D8A2070E6CA}" type="datetimeFigureOut">
              <a:rPr lang="de-DE" smtClean="0"/>
              <a:t>28.01.2026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89327-4956-4906-8F92-48BCD56D0302}" type="slidenum">
              <a:rPr lang="de-DE" smtClean="0"/>
              <a:t>‹Nr.›</a:t>
            </a:fld>
            <a:endParaRPr lang="de-DE"/>
          </a:p>
        </p:txBody>
      </p:sp>
    </p:spTree>
    <p:extLst>
      <p:ext uri="{BB962C8B-B14F-4D97-AF65-F5344CB8AC3E}">
        <p14:creationId xmlns:p14="http://schemas.microsoft.com/office/powerpoint/2010/main" val="4080048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Klasse Präsentation!</a:t>
            </a:r>
          </a:p>
          <a:p>
            <a:r>
              <a:rPr lang="de-DE" dirty="0"/>
              <a:t>Willst du am Anfang oder am Ende noch </a:t>
            </a:r>
            <a:r>
              <a:rPr lang="de-DE"/>
              <a:t>deine Kontaktdaten angeben? </a:t>
            </a:r>
            <a:endParaRPr lang="de-DE" dirty="0"/>
          </a:p>
        </p:txBody>
      </p:sp>
      <p:sp>
        <p:nvSpPr>
          <p:cNvPr id="4" name="Foliennummernplatzhalter 3"/>
          <p:cNvSpPr>
            <a:spLocks noGrp="1"/>
          </p:cNvSpPr>
          <p:nvPr>
            <p:ph type="sldNum" sz="quarter" idx="5"/>
          </p:nvPr>
        </p:nvSpPr>
        <p:spPr/>
        <p:txBody>
          <a:bodyPr/>
          <a:lstStyle/>
          <a:p>
            <a:fld id="{27B89327-4956-4906-8F92-48BCD56D0302}" type="slidenum">
              <a:rPr lang="de-DE" smtClean="0"/>
              <a:t>1</a:t>
            </a:fld>
            <a:endParaRPr lang="de-DE"/>
          </a:p>
        </p:txBody>
      </p:sp>
    </p:spTree>
    <p:extLst>
      <p:ext uri="{BB962C8B-B14F-4D97-AF65-F5344CB8AC3E}">
        <p14:creationId xmlns:p14="http://schemas.microsoft.com/office/powerpoint/2010/main" val="918290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1:  Wärmepumpen lohnen sich auch in unsanierten Gebäuden. Entscheidend ist die Vorlauftemperatur. Diese liegt bei WP bei rund 55 °C und ist ausreichend um Räume zu heizen. Viele Heizkörper schaffen das schon jetzt.</a:t>
            </a:r>
          </a:p>
          <a:p>
            <a:r>
              <a:rPr lang="de-DE" dirty="0"/>
              <a:t>Zu 2: Die Kosten in der Anschaffung sind abhängig von Art und Dimensionierung der WP. So kostet eine Luft-Wasser-WP im Schnitt 17.000 € und es gibt noch eine staatliche Förderung für bis zu 70% der Anschaffungskosten.</a:t>
            </a:r>
          </a:p>
          <a:p>
            <a:r>
              <a:rPr lang="de-DE" dirty="0"/>
              <a:t>         Die Betriebskosten werden weithin überschätzt, denn WP arbeiten mit einem Wirkungsgrad von 300 – 500% , Gas oder Ölheizungen hingegen mit 85 -98 % . Hinzu kommt noch die steigende Emissionsteuer für Öl und Gas (55 -65€/t CO2), der freie Emissionshandel ab 2027 (200 €/t CO2) </a:t>
            </a:r>
          </a:p>
          <a:p>
            <a:r>
              <a:rPr lang="de-DE" dirty="0"/>
              <a:t>	1000 l Heizöl = 2,7 t CO2 oder 1000m³ Erdgas = 2,0 t CO2</a:t>
            </a:r>
          </a:p>
          <a:p>
            <a:r>
              <a:rPr lang="de-DE" dirty="0"/>
              <a:t>Zu 3:  WP arbeiten mit Strom und erhöhen damit den Stromverbrauch. Aber auf Grund des Wirkungsgrades zwischen 3 – 5 sind sie keine Stromfresser sondern Stromverwerter aus 1 kW Strom werden 3 -5 kW Wärme . Erinnerung : 1 kW Heizöl oder Gas erzeugen max. 1 kW Wärme.</a:t>
            </a:r>
          </a:p>
          <a:p>
            <a:r>
              <a:rPr lang="de-DE" dirty="0"/>
              <a:t>Zu 4: Je kälter es wird desto mehr Energie brauche ich um die gewünschte Raumtemperatur zu erreichen. Das ist bei WP nicht anders als bei Öl- oder Gasheizungen. Aber britische Studie aus 2023 hat belegt bis minus 30 °C sind WP </a:t>
            </a:r>
            <a:r>
              <a:rPr lang="de-DE" dirty="0" err="1"/>
              <a:t>effzienter</a:t>
            </a:r>
            <a:r>
              <a:rPr lang="de-DE" dirty="0"/>
              <a:t> und 44% der schwedischen Haushalte heizen mit WP. Wann war der letzte Winter schwedischer Art in Deutschland?</a:t>
            </a:r>
          </a:p>
          <a:p>
            <a:r>
              <a:rPr lang="de-DE" dirty="0"/>
              <a:t>Zu 5: Eine Luft Wasser –WP erzeugt ca. 35 – 60 Dezibel , neuerer Modelle sind leiser. Ein Kühlschrank erzeugt 40 Dezibel. </a:t>
            </a:r>
          </a:p>
          <a:p>
            <a:r>
              <a:rPr lang="de-DE" dirty="0"/>
              <a:t>Zu 7: </a:t>
            </a:r>
            <a:r>
              <a:rPr lang="de-DE" sz="1200" dirty="0">
                <a:solidFill>
                  <a:srgbClr val="000000"/>
                </a:solidFill>
                <a:latin typeface="VattenfallHall-Regular"/>
              </a:rPr>
              <a:t>Wärmepumpen können sowohl mit natürlichen als auch mit F-Kältemitteln betrieben werden. Welches Kältemittel im Einzelfall das Richtige ist, hängt unter anderem vom Standort der Wärmepumpe ab. </a:t>
            </a:r>
          </a:p>
          <a:p>
            <a:endParaRPr lang="de-DE" dirty="0"/>
          </a:p>
        </p:txBody>
      </p:sp>
      <p:sp>
        <p:nvSpPr>
          <p:cNvPr id="4" name="Foliennummernplatzhalter 3"/>
          <p:cNvSpPr>
            <a:spLocks noGrp="1"/>
          </p:cNvSpPr>
          <p:nvPr>
            <p:ph type="sldNum" sz="quarter" idx="5"/>
          </p:nvPr>
        </p:nvSpPr>
        <p:spPr/>
        <p:txBody>
          <a:bodyPr/>
          <a:lstStyle/>
          <a:p>
            <a:fld id="{27B89327-4956-4906-8F92-48BCD56D0302}" type="slidenum">
              <a:rPr lang="de-DE" smtClean="0"/>
              <a:t>14</a:t>
            </a:fld>
            <a:endParaRPr lang="de-DE"/>
          </a:p>
        </p:txBody>
      </p:sp>
    </p:spTree>
    <p:extLst>
      <p:ext uri="{BB962C8B-B14F-4D97-AF65-F5344CB8AC3E}">
        <p14:creationId xmlns:p14="http://schemas.microsoft.com/office/powerpoint/2010/main" val="321830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Hallo Mario,</a:t>
            </a:r>
          </a:p>
          <a:p>
            <a:r>
              <a:rPr lang="de-DE" dirty="0"/>
              <a:t>Da du als Titel eine Frage hast, würde ich sie mit dem Nein direkt beantworten. </a:t>
            </a:r>
          </a:p>
          <a:p>
            <a:r>
              <a:rPr lang="de-DE" dirty="0"/>
              <a:t>Die Punkte die dann folgen, sind die Erklärungen zum Nein. </a:t>
            </a:r>
          </a:p>
        </p:txBody>
      </p:sp>
      <p:sp>
        <p:nvSpPr>
          <p:cNvPr id="4" name="Foliennummernplatzhalter 3"/>
          <p:cNvSpPr>
            <a:spLocks noGrp="1"/>
          </p:cNvSpPr>
          <p:nvPr>
            <p:ph type="sldNum" sz="quarter" idx="5"/>
          </p:nvPr>
        </p:nvSpPr>
        <p:spPr/>
        <p:txBody>
          <a:bodyPr/>
          <a:lstStyle/>
          <a:p>
            <a:fld id="{27B89327-4956-4906-8F92-48BCD56D0302}" type="slidenum">
              <a:rPr lang="de-DE" smtClean="0"/>
              <a:t>2</a:t>
            </a:fld>
            <a:endParaRPr lang="de-DE"/>
          </a:p>
        </p:txBody>
      </p:sp>
    </p:spTree>
    <p:extLst>
      <p:ext uri="{BB962C8B-B14F-4D97-AF65-F5344CB8AC3E}">
        <p14:creationId xmlns:p14="http://schemas.microsoft.com/office/powerpoint/2010/main" val="88301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1:  Wärmepumpen lohnen sich auch in unsanierten Gebäuden. Entscheidend ist die Vorlauftemperatur. Diese liegt bei WP bei rund 55 °C und ist ausreichend um Räume zu heizen. Viele Heizkörper schaffen das schon jetzt.</a:t>
            </a:r>
          </a:p>
          <a:p>
            <a:r>
              <a:rPr lang="de-DE" dirty="0"/>
              <a:t>Zu 2: Die Kosten in der Anschaffung sind abhängig von Art und Dimensionierung der WP. So kostet eine Luft-Wasser-WP im Schnitt 17.000 € und es gibt noch eine staatliche Förderung für bis zu 70% der Anschaffungskosten.</a:t>
            </a:r>
          </a:p>
          <a:p>
            <a:r>
              <a:rPr lang="de-DE" dirty="0"/>
              <a:t>         Die Betriebskosten werden weithin überschätzt, denn WP arbeiten mit einem Wirkungsgrad von 300 – 500% , Gas oder Ölheizungen hingegen mit 85 -98 % . Hinzu kommt noch die steigende Emissionsteuer für Öl und Gas (55 -65€/t CO2), der freie Emissionshandel ab 2027 (200 €/t CO2) </a:t>
            </a:r>
          </a:p>
          <a:p>
            <a:r>
              <a:rPr lang="de-DE" dirty="0"/>
              <a:t>	1000 l Heizöl = 2,7 t CO2 oder 1000m³ Erdgas = 2,0 t CO2</a:t>
            </a:r>
          </a:p>
          <a:p>
            <a:r>
              <a:rPr lang="de-DE" dirty="0"/>
              <a:t>Zu 3:  WP arbeiten mit Strom und erhöhen damit den Stromverbrauch. Aber auf Grund des Wirkungsgrades zwischen 3 – 5 sind sie keine Stromfresser sondern Stromverwerter aus 1 kW Strom werden 3 -5 kW Wärme . Erinnerung : 1 kW Heizöl oder Gas erzeugen max. 1 kW Wärme.</a:t>
            </a:r>
          </a:p>
          <a:p>
            <a:r>
              <a:rPr lang="de-DE" dirty="0"/>
              <a:t>Zu 4: Je kälter es wird desto mehr Energie brauche ich um die gewünschte Raumtemperatur zu erreichen. Das ist bei WP nicht anders als bei Öl- oder Gasheizungen. Aber britische Studie aus 2023 hat belegt bis minus 30 °C sind WP </a:t>
            </a:r>
            <a:r>
              <a:rPr lang="de-DE" dirty="0" err="1"/>
              <a:t>effzienter</a:t>
            </a:r>
            <a:r>
              <a:rPr lang="de-DE" dirty="0"/>
              <a:t> und 44% der schwedischen Haushalte heizen mit WP. Wann war der letzte Winter schwedischer Art in Deutschland?</a:t>
            </a:r>
          </a:p>
          <a:p>
            <a:r>
              <a:rPr lang="de-DE" dirty="0"/>
              <a:t>Zu 5: Eine Luft Wasser –WP erzeugt ca. 35 – 60 Dezibel , neuerer Modelle sind leiser. Ein Kühlschrank erzeugt 40 Dezibel. </a:t>
            </a:r>
          </a:p>
        </p:txBody>
      </p:sp>
      <p:sp>
        <p:nvSpPr>
          <p:cNvPr id="4" name="Foliennummernplatzhalter 3"/>
          <p:cNvSpPr>
            <a:spLocks noGrp="1"/>
          </p:cNvSpPr>
          <p:nvPr>
            <p:ph type="sldNum" sz="quarter" idx="5"/>
          </p:nvPr>
        </p:nvSpPr>
        <p:spPr/>
        <p:txBody>
          <a:bodyPr/>
          <a:lstStyle/>
          <a:p>
            <a:fld id="{27B89327-4956-4906-8F92-48BCD56D0302}" type="slidenum">
              <a:rPr lang="de-DE" smtClean="0"/>
              <a:t>7</a:t>
            </a:fld>
            <a:endParaRPr lang="de-DE"/>
          </a:p>
        </p:txBody>
      </p:sp>
    </p:spTree>
    <p:extLst>
      <p:ext uri="{BB962C8B-B14F-4D97-AF65-F5344CB8AC3E}">
        <p14:creationId xmlns:p14="http://schemas.microsoft.com/office/powerpoint/2010/main" val="2562935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1:  Wärmepumpen lohnen sich auch in unsanierten Gebäuden. Entscheidend ist die Vorlauftemperatur. Diese liegt bei WP bei rund 55 °C und ist ausreichend um Räume zu heizen. Viele Heizkörper schaffen das schon jetzt.</a:t>
            </a:r>
          </a:p>
          <a:p>
            <a:r>
              <a:rPr lang="de-DE" dirty="0"/>
              <a:t>Zu 2: Die Kosten in der Anschaffung sind abhängig von Art und Dimensionierung der WP. So kostet eine Luft-Wasser-WP im Schnitt 17.000 € und es gibt noch eine staatliche Förderung für bis zu 70% der Anschaffungskosten.</a:t>
            </a:r>
          </a:p>
          <a:p>
            <a:r>
              <a:rPr lang="de-DE" dirty="0"/>
              <a:t>         Die Betriebskosten werden weithin überschätzt, denn WP arbeiten mit einem Wirkungsgrad von 300 – 500% , Gas oder Ölheizungen hingegen mit 85 -98 % . Hinzu kommt noch die steigende Emissionsteuer für Öl und Gas (55 -65€/t CO2), der freie Emissionshandel ab 2027 (200 €/t CO2) </a:t>
            </a:r>
          </a:p>
          <a:p>
            <a:r>
              <a:rPr lang="de-DE" dirty="0"/>
              <a:t>	1000 l Heizöl = 2,7 t CO2 oder 1000m³ Erdgas = 2,0 t CO2</a:t>
            </a:r>
          </a:p>
          <a:p>
            <a:r>
              <a:rPr lang="de-DE" dirty="0"/>
              <a:t>Zu 3:  WP arbeiten mit Strom und erhöhen damit den Stromverbrauch. Aber auf Grund des Wirkungsgrades zwischen 3 – 5 sind sie keine Stromfresser sondern Stromverwerter aus 1 kW Strom werden 3 -5 kW Wärme . Erinnerung : 1 kW Heizöl oder Gas erzeugen max. 1 kW Wärme.</a:t>
            </a:r>
          </a:p>
          <a:p>
            <a:r>
              <a:rPr lang="de-DE" dirty="0"/>
              <a:t>Zu 4: Je kälter es wird desto mehr Energie brauche ich um die gewünschte Raumtemperatur zu erreichen. Das ist bei WP nicht anders als bei Öl- oder Gasheizungen. Aber britische Studie aus 2023 hat belegt bis minus 30 °C sind WP </a:t>
            </a:r>
            <a:r>
              <a:rPr lang="de-DE" dirty="0" err="1"/>
              <a:t>effzienter</a:t>
            </a:r>
            <a:r>
              <a:rPr lang="de-DE" dirty="0"/>
              <a:t> und 44% der schwedischen Haushalte heizen mit WP. Wann war der letzte Winter schwedischer Art in Deutschland?</a:t>
            </a:r>
          </a:p>
          <a:p>
            <a:r>
              <a:rPr lang="de-DE" dirty="0"/>
              <a:t>Zu 5: Eine Luft Wasser –WP erzeugt ca. 35 – 60 Dezibel , neuerer Modelle sind leiser. Ein Kühlschrank erzeugt 40 Dezibel. </a:t>
            </a:r>
          </a:p>
        </p:txBody>
      </p:sp>
      <p:sp>
        <p:nvSpPr>
          <p:cNvPr id="4" name="Foliennummernplatzhalter 3"/>
          <p:cNvSpPr>
            <a:spLocks noGrp="1"/>
          </p:cNvSpPr>
          <p:nvPr>
            <p:ph type="sldNum" sz="quarter" idx="5"/>
          </p:nvPr>
        </p:nvSpPr>
        <p:spPr/>
        <p:txBody>
          <a:bodyPr/>
          <a:lstStyle/>
          <a:p>
            <a:fld id="{27B89327-4956-4906-8F92-48BCD56D0302}" type="slidenum">
              <a:rPr lang="de-DE" smtClean="0"/>
              <a:t>8</a:t>
            </a:fld>
            <a:endParaRPr lang="de-DE"/>
          </a:p>
        </p:txBody>
      </p:sp>
    </p:spTree>
    <p:extLst>
      <p:ext uri="{BB962C8B-B14F-4D97-AF65-F5344CB8AC3E}">
        <p14:creationId xmlns:p14="http://schemas.microsoft.com/office/powerpoint/2010/main" val="262178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1:  Wärmepumpen lohnen sich auch in unsanierten Gebäuden. Entscheidend ist die Vorlauftemperatur. Diese liegt bei WP bei rund 55 °C und ist ausreichend um Räume zu heizen. Viele Heizkörper schaffen das schon jetzt.</a:t>
            </a:r>
          </a:p>
          <a:p>
            <a:r>
              <a:rPr lang="de-DE" dirty="0"/>
              <a:t>Zu 2: Die Kosten in der Anschaffung sind abhängig von Art und Dimensionierung der WP. So kostet eine Luft-Wasser-WP im Schnitt 17.000 € und es gibt noch eine staatliche Förderung für bis zu 70% der Anschaffungskosten.</a:t>
            </a:r>
          </a:p>
          <a:p>
            <a:r>
              <a:rPr lang="de-DE" dirty="0"/>
              <a:t>         Die Betriebskosten werden weithin überschätzt, denn WP arbeiten mit einem Wirkungsgrad von 300 – 500% , Gas oder Ölheizungen hingegen mit 85 -98 % . Hinzu kommt noch die steigende Emissionsteuer für Öl und Gas (55 -65€/t CO2), der freie Emissionshandel ab 2027 (200 €/t CO2) </a:t>
            </a:r>
          </a:p>
          <a:p>
            <a:r>
              <a:rPr lang="de-DE" dirty="0"/>
              <a:t>	1000 l Heizöl = 2,7 t CO2 oder 1000m³ Erdgas = 2,0 t CO2</a:t>
            </a:r>
          </a:p>
          <a:p>
            <a:r>
              <a:rPr lang="de-DE" dirty="0"/>
              <a:t>Zu 3:  WP arbeiten mit Strom und erhöhen damit den Stromverbrauch. Aber auf Grund des Wirkungsgrades zwischen 3 – 5 sind sie keine Stromfresser sondern Stromverwerter aus 1 kW Strom werden 3 -5 kW Wärme . Erinnerung : 1 kW Heizöl oder Gas erzeugen max. 1 kW Wärme.</a:t>
            </a:r>
          </a:p>
          <a:p>
            <a:r>
              <a:rPr lang="de-DE" dirty="0"/>
              <a:t>Zu 4: Je kälter es wird desto mehr Energie brauche ich um die gewünschte Raumtemperatur zu erreichen. Das ist bei WP nicht anders als bei Öl- oder Gasheizungen. Aber britische Studie aus 2023 hat belegt bis minus 30 °C sind WP </a:t>
            </a:r>
            <a:r>
              <a:rPr lang="de-DE" dirty="0" err="1"/>
              <a:t>effzienter</a:t>
            </a:r>
            <a:r>
              <a:rPr lang="de-DE" dirty="0"/>
              <a:t> und 44% der schwedischen Haushalte heizen mit WP. Wann war der letzte Winter schwedischer Art in Deutschland?</a:t>
            </a:r>
          </a:p>
          <a:p>
            <a:r>
              <a:rPr lang="de-DE" dirty="0"/>
              <a:t>Zu 5: Eine Luft Wasser –WP erzeugt ca. 35 – 60 Dezibel , neuerer Modelle sind leiser. Ein Kühlschrank erzeugt 40 Dezibel. </a:t>
            </a:r>
          </a:p>
        </p:txBody>
      </p:sp>
      <p:sp>
        <p:nvSpPr>
          <p:cNvPr id="4" name="Foliennummernplatzhalt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B89327-4956-4906-8F92-48BCD56D0302}" type="slidenum">
              <a:rPr kumimoji="0" lang="de-DE"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609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1:  Wärmepumpen lohnen sich auch in unsanierten Gebäuden. Entscheidend ist die Vorlauftemperatur. Diese liegt bei WP bei rund 55 °C und ist ausreichend um Räume zu heizen. Viele Heizkörper schaffen das schon jetzt.</a:t>
            </a:r>
          </a:p>
          <a:p>
            <a:r>
              <a:rPr lang="de-DE" dirty="0"/>
              <a:t>Zu 2: Die Kosten in der Anschaffung sind abhängig von Art und Dimensionierung der WP. So kostet eine Luft-Wasser-WP im Schnitt 17.000 € und es gibt noch eine staatliche Förderung für bis zu 70% der Anschaffungskosten.</a:t>
            </a:r>
          </a:p>
          <a:p>
            <a:r>
              <a:rPr lang="de-DE" dirty="0"/>
              <a:t>         Die Betriebskosten werden weithin überschätzt, denn WP arbeiten mit einem Wirkungsgrad von 300 – 500% , Gas oder Ölheizungen hingegen mit 85 -98 % . Hinzu kommt noch die steigende Emissionsteuer für Öl und Gas (55 -65€/t CO2), der freie Emissionshandel ab 2027 (200 €/t CO2) </a:t>
            </a:r>
          </a:p>
          <a:p>
            <a:r>
              <a:rPr lang="de-DE" dirty="0"/>
              <a:t>	1000 l Heizöl = 2,7 t CO2 oder 1000m³ Erdgas = 2,0 t CO2</a:t>
            </a:r>
          </a:p>
          <a:p>
            <a:r>
              <a:rPr lang="de-DE" dirty="0"/>
              <a:t>Zu 3:  WP arbeiten mit Strom und erhöhen damit den Stromverbrauch. Aber auf Grund des Wirkungsgrades zwischen 3 – 5 sind sie keine Stromfresser sondern Stromverwerter aus 1 kW Strom werden 3 -5 kW Wärme . Erinnerung : 1 kW Heizöl oder Gas erzeugen max. 1 kW Wärme.</a:t>
            </a:r>
          </a:p>
          <a:p>
            <a:r>
              <a:rPr lang="de-DE" dirty="0"/>
              <a:t>Zu 4: Je kälter es wird desto mehr Energie brauche ich um die gewünschte Raumtemperatur zu erreichen. Das ist bei WP nicht anders als bei Öl- oder Gasheizungen. Aber britische Studie aus 2023 hat belegt bis minus 30 °C sind WP </a:t>
            </a:r>
            <a:r>
              <a:rPr lang="de-DE" dirty="0" err="1"/>
              <a:t>effzienter</a:t>
            </a:r>
            <a:r>
              <a:rPr lang="de-DE" dirty="0"/>
              <a:t> und 44% der schwedischen Haushalte heizen mit WP. Wann war der letzte Winter schwedischer Art in Deutschland?</a:t>
            </a:r>
          </a:p>
          <a:p>
            <a:r>
              <a:rPr lang="de-DE" dirty="0"/>
              <a:t>Zu 5: Eine Luft Wasser –WP erzeugt ca. 35 – 60 Dezibel , neuerer Modelle sind leiser. Ein Kühlschrank erzeugt 40 Dezibel. </a:t>
            </a:r>
          </a:p>
        </p:txBody>
      </p:sp>
      <p:sp>
        <p:nvSpPr>
          <p:cNvPr id="4" name="Foliennummernplatzhalter 3"/>
          <p:cNvSpPr>
            <a:spLocks noGrp="1"/>
          </p:cNvSpPr>
          <p:nvPr>
            <p:ph type="sldNum" sz="quarter" idx="5"/>
          </p:nvPr>
        </p:nvSpPr>
        <p:spPr/>
        <p:txBody>
          <a:bodyPr/>
          <a:lstStyle/>
          <a:p>
            <a:fld id="{27B89327-4956-4906-8F92-48BCD56D0302}" type="slidenum">
              <a:rPr lang="de-DE" smtClean="0"/>
              <a:t>10</a:t>
            </a:fld>
            <a:endParaRPr lang="de-DE"/>
          </a:p>
        </p:txBody>
      </p:sp>
    </p:spTree>
    <p:extLst>
      <p:ext uri="{BB962C8B-B14F-4D97-AF65-F5344CB8AC3E}">
        <p14:creationId xmlns:p14="http://schemas.microsoft.com/office/powerpoint/2010/main" val="36426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1:  Wärmepumpen lohnen sich auch in unsanierten Gebäuden. Entscheidend ist die Vorlauftemperatur. Diese liegt bei WP bei rund 55 °C und ist ausreichend um Räume zu heizen. Viele Heizkörper schaffen das schon jetzt.</a:t>
            </a:r>
          </a:p>
          <a:p>
            <a:r>
              <a:rPr lang="de-DE" dirty="0"/>
              <a:t>Zu 2: Die Kosten in der Anschaffung sind abhängig von Art und Dimensionierung der WP. So kostet eine Luft-Wasser-WP im Schnitt 17.000 € und es gibt noch eine staatliche Förderung für bis zu 70% der Anschaffungskosten.</a:t>
            </a:r>
          </a:p>
          <a:p>
            <a:r>
              <a:rPr lang="de-DE" dirty="0"/>
              <a:t>         Die Betriebskosten werden weithin überschätzt, denn WP arbeiten mit einem Wirkungsgrad von 300 – 500% , Gas oder Ölheizungen hingegen mit 85 -98 % . Hinzu kommt noch die steigende Emissionsteuer für Öl und Gas (55 -65€/t CO2), der freie Emissionshandel ab 2027 (200 €/t CO2) </a:t>
            </a:r>
          </a:p>
          <a:p>
            <a:r>
              <a:rPr lang="de-DE" dirty="0"/>
              <a:t>	1000 l Heizöl = 2,7 t CO2 oder 1000m³ Erdgas = 2,0 t CO2</a:t>
            </a:r>
          </a:p>
          <a:p>
            <a:r>
              <a:rPr lang="de-DE" dirty="0"/>
              <a:t>Zu 3:  WP arbeiten mit Strom und erhöhen damit den Stromverbrauch. Aber auf Grund des Wirkungsgrades zwischen 3 – 5 sind sie keine Stromfresser sondern Stromverwerter aus 1 kW Strom werden 3 -5 kW Wärme . Erinnerung : 1 kW Heizöl oder Gas erzeugen max. 1 kW Wärme.</a:t>
            </a:r>
          </a:p>
          <a:p>
            <a:r>
              <a:rPr lang="de-DE" dirty="0"/>
              <a:t>Zu 4: Je kälter es wird desto mehr Energie brauche ich um die gewünschte Raumtemperatur zu erreichen. Das ist bei WP nicht anders als bei Öl- oder Gasheizungen. Aber britische Studie aus 2023 hat belegt bis minus 30 °C sind WP </a:t>
            </a:r>
            <a:r>
              <a:rPr lang="de-DE" dirty="0" err="1"/>
              <a:t>effzienter</a:t>
            </a:r>
            <a:r>
              <a:rPr lang="de-DE" dirty="0"/>
              <a:t> und 44% der schwedischen Haushalte heizen mit WP. Wann war der letzte Winter schwedischer Art in Deutschland?</a:t>
            </a:r>
          </a:p>
          <a:p>
            <a:r>
              <a:rPr lang="de-DE" dirty="0"/>
              <a:t>Zu 5: Eine Luft Wasser –WP erzeugt ca. 35 – 60 Dezibel , neuerer Modelle sind leiser. Ein Kühlschrank erzeugt 40 Dezibel. </a:t>
            </a:r>
          </a:p>
        </p:txBody>
      </p:sp>
      <p:sp>
        <p:nvSpPr>
          <p:cNvPr id="4" name="Foliennummernplatzhalter 3"/>
          <p:cNvSpPr>
            <a:spLocks noGrp="1"/>
          </p:cNvSpPr>
          <p:nvPr>
            <p:ph type="sldNum" sz="quarter" idx="5"/>
          </p:nvPr>
        </p:nvSpPr>
        <p:spPr/>
        <p:txBody>
          <a:bodyPr/>
          <a:lstStyle/>
          <a:p>
            <a:fld id="{27B89327-4956-4906-8F92-48BCD56D0302}" type="slidenum">
              <a:rPr lang="de-DE" smtClean="0"/>
              <a:t>11</a:t>
            </a:fld>
            <a:endParaRPr lang="de-DE"/>
          </a:p>
        </p:txBody>
      </p:sp>
    </p:spTree>
    <p:extLst>
      <p:ext uri="{BB962C8B-B14F-4D97-AF65-F5344CB8AC3E}">
        <p14:creationId xmlns:p14="http://schemas.microsoft.com/office/powerpoint/2010/main" val="561583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1:  Wärmepumpen lohnen sich auch in unsanierten Gebäuden. Entscheidend ist die Vorlauftemperatur. Diese liegt bei WP bei rund 55 °C und ist ausreichend um Räume zu heizen. Viele Heizkörper schaffen das schon jetzt.</a:t>
            </a:r>
          </a:p>
          <a:p>
            <a:r>
              <a:rPr lang="de-DE" dirty="0"/>
              <a:t>Zu 2: Die Kosten in der Anschaffung sind abhängig von Art und Dimensionierung der WP. So kostet eine Luft-Wasser-WP im Schnitt 17.000 € und es gibt noch eine staatliche Förderung für bis zu 70% der Anschaffungskosten.</a:t>
            </a:r>
          </a:p>
          <a:p>
            <a:r>
              <a:rPr lang="de-DE" dirty="0"/>
              <a:t>         Die Betriebskosten werden weithin überschätzt, denn WP arbeiten mit einem Wirkungsgrad von 300 – 500% , Gas oder Ölheizungen hingegen mit 85 -98 % . Hinzu kommt noch die steigende Emissionsteuer für Öl und Gas (55 -65€/t CO2), der freie Emissionshandel ab 2027 (200 €/t CO2) </a:t>
            </a:r>
          </a:p>
          <a:p>
            <a:r>
              <a:rPr lang="de-DE" dirty="0"/>
              <a:t>	1000 l Heizöl = 2,7 t CO2 oder 1000m³ Erdgas = 2,0 t CO2</a:t>
            </a:r>
          </a:p>
          <a:p>
            <a:r>
              <a:rPr lang="de-DE" dirty="0"/>
              <a:t>Zu 3:  WP arbeiten mit Strom und erhöhen damit den Stromverbrauch. Aber auf Grund des Wirkungsgrades zwischen 3 – 5 sind sie keine Stromfresser sondern Stromverwerter aus 1 kW Strom werden 3 -5 kW Wärme . Erinnerung : 1 kW Heizöl oder Gas erzeugen max. 1 kW Wärme.</a:t>
            </a:r>
          </a:p>
          <a:p>
            <a:r>
              <a:rPr lang="de-DE" dirty="0"/>
              <a:t>Zu 4: Je kälter es wird desto mehr Energie brauche ich um die gewünschte Raumtemperatur zu erreichen. Das ist bei WP nicht anders als bei Öl- oder Gasheizungen. Aber britische Studie aus 2023 hat belegt bis minus 30 °C sind WP </a:t>
            </a:r>
            <a:r>
              <a:rPr lang="de-DE" dirty="0" err="1"/>
              <a:t>effzienter</a:t>
            </a:r>
            <a:r>
              <a:rPr lang="de-DE" dirty="0"/>
              <a:t> und 44% der schwedischen Haushalte heizen mit WP. Wann war der letzte Winter schwedischer Art in Deutschland?</a:t>
            </a:r>
          </a:p>
          <a:p>
            <a:r>
              <a:rPr lang="de-DE" dirty="0"/>
              <a:t>Zu 5:</a:t>
            </a:r>
          </a:p>
          <a:p>
            <a:r>
              <a:rPr lang="de-DE" dirty="0"/>
              <a:t>Typische Geräuschpegel: Luft-Wärmepumpen erzeugen in der Regel Geräusche zwischen 50 und 65 Dezibel, was vergleichbar mit einem Kühlschrank ist, der etwa 35 bis 45 dB erreicht. Viele moderne Wärmepumpen können sogar Schalldruckpegel unter 40 dB (A) erreichen, was sie leiser macht als oft angenommen. </a:t>
            </a:r>
          </a:p>
          <a:p>
            <a:endParaRPr lang="de-DE" dirty="0"/>
          </a:p>
        </p:txBody>
      </p:sp>
      <p:sp>
        <p:nvSpPr>
          <p:cNvPr id="4" name="Foliennummernplatzhalter 3"/>
          <p:cNvSpPr>
            <a:spLocks noGrp="1"/>
          </p:cNvSpPr>
          <p:nvPr>
            <p:ph type="sldNum" sz="quarter" idx="5"/>
          </p:nvPr>
        </p:nvSpPr>
        <p:spPr/>
        <p:txBody>
          <a:bodyPr/>
          <a:lstStyle/>
          <a:p>
            <a:fld id="{27B89327-4956-4906-8F92-48BCD56D0302}" type="slidenum">
              <a:rPr lang="de-DE" smtClean="0"/>
              <a:t>12</a:t>
            </a:fld>
            <a:endParaRPr lang="de-DE"/>
          </a:p>
        </p:txBody>
      </p:sp>
    </p:spTree>
    <p:extLst>
      <p:ext uri="{BB962C8B-B14F-4D97-AF65-F5344CB8AC3E}">
        <p14:creationId xmlns:p14="http://schemas.microsoft.com/office/powerpoint/2010/main" val="2320484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Gesetz erlaubt verschiedene Erfüllungsoptionen </a:t>
            </a:r>
          </a:p>
          <a:p>
            <a:r>
              <a:rPr lang="de-DE" dirty="0"/>
              <a:t>Der Verband verweist vielmehr auf die verschiedenen Optionen zum Heizungstausch, wie sie in § 71 Gebäudeenergiegesetz (GEG) zur Erfüllung der 65-Prozent-Regel genannt werden. Dazu zählten neben der Wärmepumpe auch Hybrid-Heizungen, Solarthermie, Pellet- und Biomasseheizungen sowie der Anschluss an Fern- oder Nahwärmenetze. Daneben bestehe die Möglichkeit individueller, normgerechter Berechnungen und Lösungen.</a:t>
            </a:r>
          </a:p>
          <a:p>
            <a:endParaRPr lang="de-DE" dirty="0"/>
          </a:p>
          <a:p>
            <a:r>
              <a:rPr lang="de-DE" dirty="0"/>
              <a:t>•	Konventionelle Heizung (fossile ET) darf repariert werden</a:t>
            </a:r>
          </a:p>
          <a:p>
            <a:r>
              <a:rPr lang="de-DE" dirty="0"/>
              <a:t>•	H₂-</a:t>
            </a:r>
            <a:r>
              <a:rPr lang="de-DE" dirty="0" err="1"/>
              <a:t>ready</a:t>
            </a:r>
            <a:r>
              <a:rPr lang="de-DE" dirty="0"/>
              <a:t> Heizung kann mit Erdgas betrieben werden bis H₂ im Versorgungsnetz verfügbar ist</a:t>
            </a:r>
          </a:p>
          <a:p>
            <a:r>
              <a:rPr lang="de-DE" dirty="0"/>
              <a:t>•	Konventionelle Heizung (fossile ET) kann weiterhin </a:t>
            </a:r>
            <a:r>
              <a:rPr lang="de-DE" dirty="0" err="1"/>
              <a:t>einge</a:t>
            </a:r>
            <a:r>
              <a:rPr lang="de-DE" dirty="0"/>
              <a:t>-baut werden, wenn vorher eine Beratung zu EE-Heizungssystemen durchgeführt wurde.</a:t>
            </a:r>
          </a:p>
          <a:p>
            <a:r>
              <a:rPr lang="de-DE" dirty="0"/>
              <a:t>o	Keine Nachweispflicht</a:t>
            </a:r>
          </a:p>
          <a:p>
            <a:r>
              <a:rPr lang="de-DE" dirty="0"/>
              <a:t>o	Beratung durch jede fachkundige Person (z.B. Hei-</a:t>
            </a:r>
            <a:r>
              <a:rPr lang="de-DE" dirty="0" err="1"/>
              <a:t>zungsinstallateur</a:t>
            </a:r>
            <a:r>
              <a:rPr lang="de-DE" dirty="0"/>
              <a:t>)</a:t>
            </a:r>
          </a:p>
        </p:txBody>
      </p:sp>
      <p:sp>
        <p:nvSpPr>
          <p:cNvPr id="4" name="Foliennummernplatzhalter 3"/>
          <p:cNvSpPr>
            <a:spLocks noGrp="1"/>
          </p:cNvSpPr>
          <p:nvPr>
            <p:ph type="sldNum" sz="quarter" idx="5"/>
          </p:nvPr>
        </p:nvSpPr>
        <p:spPr/>
        <p:txBody>
          <a:bodyPr/>
          <a:lstStyle/>
          <a:p>
            <a:fld id="{27B89327-4956-4906-8F92-48BCD56D0302}" type="slidenum">
              <a:rPr lang="de-DE" smtClean="0"/>
              <a:t>13</a:t>
            </a:fld>
            <a:endParaRPr lang="de-DE"/>
          </a:p>
        </p:txBody>
      </p:sp>
    </p:spTree>
    <p:extLst>
      <p:ext uri="{BB962C8B-B14F-4D97-AF65-F5344CB8AC3E}">
        <p14:creationId xmlns:p14="http://schemas.microsoft.com/office/powerpoint/2010/main" val="2882216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8" name="Bild 17"/>
          <p:cNvPicPr>
            <a:picLocks noChangeAspect="1"/>
          </p:cNvPicPr>
          <p:nvPr userDrawn="1"/>
        </p:nvPicPr>
        <p:blipFill rotWithShape="1">
          <a:blip r:embed="rId2"/>
          <a:srcRect l="5564" t="22020" r="602" b="-46"/>
          <a:stretch/>
        </p:blipFill>
        <p:spPr>
          <a:xfrm>
            <a:off x="1" y="0"/>
            <a:ext cx="12192000" cy="6750537"/>
          </a:xfrm>
          <a:prstGeom prst="rect">
            <a:avLst/>
          </a:prstGeom>
        </p:spPr>
      </p:pic>
      <p:pic>
        <p:nvPicPr>
          <p:cNvPr id="15" name="Bild 14"/>
          <p:cNvPicPr>
            <a:picLocks noChangeAspect="1"/>
          </p:cNvPicPr>
          <p:nvPr userDrawn="1"/>
        </p:nvPicPr>
        <p:blipFill>
          <a:blip r:embed="rId3"/>
          <a:stretch>
            <a:fillRect/>
          </a:stretch>
        </p:blipFill>
        <p:spPr>
          <a:xfrm>
            <a:off x="0" y="3222730"/>
            <a:ext cx="12192000" cy="3635270"/>
          </a:xfrm>
          <a:prstGeom prst="rect">
            <a:avLst/>
          </a:prstGeom>
        </p:spPr>
      </p:pic>
      <p:sp>
        <p:nvSpPr>
          <p:cNvPr id="6" name="Rectangle 9"/>
          <p:cNvSpPr>
            <a:spLocks noChangeArrowheads="1"/>
          </p:cNvSpPr>
          <p:nvPr userDrawn="1"/>
        </p:nvSpPr>
        <p:spPr bwMode="auto">
          <a:xfrm>
            <a:off x="1009618" y="5127747"/>
            <a:ext cx="10999955"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p>
            <a:pPr algn="r" eaLnBrk="1" hangingPunct="1"/>
            <a:r>
              <a:rPr lang="de-DE" sz="1400" b="1" dirty="0">
                <a:solidFill>
                  <a:schemeClr val="bg1"/>
                </a:solidFill>
                <a:latin typeface="Arial" charset="0"/>
                <a:cs typeface="Arial" charset="0"/>
              </a:rPr>
              <a:t>Klimaschutzagentur </a:t>
            </a:r>
          </a:p>
          <a:p>
            <a:pPr algn="l" eaLnBrk="1" hangingPunct="1"/>
            <a:r>
              <a:rPr lang="de-DE" sz="1400" b="1" dirty="0">
                <a:solidFill>
                  <a:srgbClr val="7F7F7F"/>
                </a:solidFill>
                <a:latin typeface="Aller Bold"/>
                <a:cs typeface="Aller Bold"/>
              </a:rPr>
              <a:t>Klimaschutzagentur</a:t>
            </a:r>
          </a:p>
          <a:p>
            <a:pPr algn="l" eaLnBrk="1" hangingPunct="1"/>
            <a:r>
              <a:rPr lang="de-DE" sz="1400" b="1" baseline="0" dirty="0">
                <a:solidFill>
                  <a:srgbClr val="7F7F7F"/>
                </a:solidFill>
                <a:latin typeface="Aller Bold"/>
                <a:cs typeface="Aller Bold"/>
              </a:rPr>
              <a:t>Hildesheim Landkreis Hildesheim g</a:t>
            </a:r>
            <a:r>
              <a:rPr lang="de-DE" sz="1400" b="1" dirty="0">
                <a:solidFill>
                  <a:srgbClr val="7F7F7F"/>
                </a:solidFill>
                <a:latin typeface="Aller Bold"/>
                <a:cs typeface="Aller Bold"/>
              </a:rPr>
              <a:t>GmbH</a:t>
            </a:r>
          </a:p>
          <a:p>
            <a:pPr algn="l" eaLnBrk="1" hangingPunct="1"/>
            <a:endParaRPr lang="de-DE" sz="1400" dirty="0">
              <a:solidFill>
                <a:srgbClr val="7F7F7F"/>
              </a:solidFill>
              <a:latin typeface="Aller Bold"/>
              <a:cs typeface="Aller Bold"/>
            </a:endParaRPr>
          </a:p>
          <a:p>
            <a:pPr algn="l" eaLnBrk="1" hangingPunct="1"/>
            <a:r>
              <a:rPr lang="de-DE" sz="1200" dirty="0">
                <a:solidFill>
                  <a:schemeClr val="bg2">
                    <a:lumMod val="50000"/>
                  </a:schemeClr>
                </a:solidFill>
                <a:latin typeface="Aller Bold"/>
                <a:cs typeface="Aller Bold"/>
              </a:rPr>
              <a:t>Marie-Wagenknecht-Straße 3, 31134 Hildesheim </a:t>
            </a:r>
            <a:r>
              <a:rPr lang="de-DE" sz="1200" baseline="0" dirty="0">
                <a:solidFill>
                  <a:schemeClr val="bg2">
                    <a:lumMod val="50000"/>
                  </a:schemeClr>
                </a:solidFill>
                <a:latin typeface="Aller Bold"/>
                <a:cs typeface="Aller Bold"/>
              </a:rPr>
              <a:t>   |    </a:t>
            </a:r>
            <a:r>
              <a:rPr lang="de-DE" sz="1200" dirty="0">
                <a:solidFill>
                  <a:schemeClr val="bg2">
                    <a:lumMod val="50000"/>
                  </a:schemeClr>
                </a:solidFill>
                <a:latin typeface="Aller Bold"/>
                <a:cs typeface="Aller Bold"/>
              </a:rPr>
              <a:t>info@klimaschutzagentur-hildesheim.de</a:t>
            </a:r>
            <a:r>
              <a:rPr lang="de-DE" sz="1200" baseline="0" dirty="0">
                <a:solidFill>
                  <a:schemeClr val="bg2">
                    <a:lumMod val="50000"/>
                  </a:schemeClr>
                </a:solidFill>
                <a:latin typeface="Aller Bold"/>
                <a:cs typeface="Aller Bold"/>
              </a:rPr>
              <a:t>    |    </a:t>
            </a:r>
            <a:r>
              <a:rPr lang="de-DE" sz="1200" dirty="0">
                <a:solidFill>
                  <a:schemeClr val="bg2">
                    <a:lumMod val="50000"/>
                  </a:schemeClr>
                </a:solidFill>
                <a:latin typeface="Aller Bold"/>
                <a:cs typeface="Aller Bold"/>
              </a:rPr>
              <a:t>www.klimaschutzagentur-hildesheim.de</a:t>
            </a:r>
          </a:p>
        </p:txBody>
      </p:sp>
      <p:sp>
        <p:nvSpPr>
          <p:cNvPr id="2" name="Titel 1"/>
          <p:cNvSpPr>
            <a:spLocks noGrp="1"/>
          </p:cNvSpPr>
          <p:nvPr>
            <p:ph type="ctrTitle" hasCustomPrompt="1"/>
          </p:nvPr>
        </p:nvSpPr>
        <p:spPr>
          <a:xfrm>
            <a:off x="1003300" y="817563"/>
            <a:ext cx="9144000" cy="2393194"/>
          </a:xfrm>
        </p:spPr>
        <p:txBody>
          <a:bodyPr anchor="b">
            <a:normAutofit/>
          </a:bodyPr>
          <a:lstStyle>
            <a:lvl1pPr algn="l">
              <a:defRPr sz="5000" b="1" i="0" baseline="0">
                <a:solidFill>
                  <a:schemeClr val="bg1"/>
                </a:solidFill>
                <a:effectLst>
                  <a:outerShdw blurRad="50800" dist="38100" dir="8100000" algn="tr" rotWithShape="0">
                    <a:prstClr val="black">
                      <a:alpha val="40000"/>
                    </a:prstClr>
                  </a:outerShdw>
                </a:effectLst>
                <a:latin typeface="Aller Bold"/>
                <a:cs typeface="Aller Bold"/>
              </a:defRPr>
            </a:lvl1pPr>
          </a:lstStyle>
          <a:p>
            <a:r>
              <a:rPr lang="de-DE" dirty="0"/>
              <a:t>MASTERTITELFORMAT BEARBEITEN</a:t>
            </a:r>
          </a:p>
        </p:txBody>
      </p:sp>
      <p:sp>
        <p:nvSpPr>
          <p:cNvPr id="3" name="Untertitel 2"/>
          <p:cNvSpPr>
            <a:spLocks noGrp="1"/>
          </p:cNvSpPr>
          <p:nvPr>
            <p:ph type="subTitle" idx="1" hasCustomPrompt="1"/>
          </p:nvPr>
        </p:nvSpPr>
        <p:spPr>
          <a:xfrm>
            <a:off x="1003300" y="3681788"/>
            <a:ext cx="9144000" cy="1404891"/>
          </a:xfrm>
        </p:spPr>
        <p:txBody>
          <a:bodyPr>
            <a:noAutofit/>
          </a:bodyPr>
          <a:lstStyle>
            <a:lvl1pPr marL="0" indent="0" algn="l">
              <a:buNone/>
              <a:defRPr lang="de-DE" sz="3200" b="1" kern="1200" baseline="0" dirty="0">
                <a:solidFill>
                  <a:srgbClr val="97C54A"/>
                </a:solidFill>
                <a:latin typeface="Aller Bold"/>
                <a:ea typeface="+mj-ea"/>
                <a:cs typeface="Aller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7" name="Datumsplatzhalter 3"/>
          <p:cNvSpPr>
            <a:spLocks noGrp="1"/>
          </p:cNvSpPr>
          <p:nvPr>
            <p:ph type="dt" sz="half" idx="10"/>
          </p:nvPr>
        </p:nvSpPr>
        <p:spPr/>
        <p:txBody>
          <a:bodyPr/>
          <a:lstStyle>
            <a:lvl1pPr>
              <a:defRPr>
                <a:solidFill>
                  <a:schemeClr val="tx1"/>
                </a:solidFill>
                <a:latin typeface="Aller Bold"/>
                <a:cs typeface="Aller Bold"/>
              </a:defRPr>
            </a:lvl1pPr>
          </a:lstStyle>
          <a:p>
            <a:pPr>
              <a:defRPr/>
            </a:pPr>
            <a:fld id="{3388ACEF-F5B9-4B54-9C46-FBA9D1E668C5}" type="datetime1">
              <a:rPr lang="de-DE" smtClean="0"/>
              <a:t>28.01.2026</a:t>
            </a:fld>
            <a:endParaRPr lang="de-DE" dirty="0"/>
          </a:p>
        </p:txBody>
      </p:sp>
      <p:sp>
        <p:nvSpPr>
          <p:cNvPr id="8" name="Fußzeilenplatzhalter 4"/>
          <p:cNvSpPr>
            <a:spLocks noGrp="1"/>
          </p:cNvSpPr>
          <p:nvPr>
            <p:ph type="ftr" sz="quarter" idx="11"/>
          </p:nvPr>
        </p:nvSpPr>
        <p:spPr/>
        <p:txBody>
          <a:bodyPr/>
          <a:lstStyle>
            <a:lvl1pPr>
              <a:defRPr>
                <a:solidFill>
                  <a:schemeClr val="tx1"/>
                </a:solidFill>
                <a:latin typeface="Aller Bold"/>
                <a:cs typeface="Aller Bold"/>
              </a:defRPr>
            </a:lvl1pPr>
          </a:lstStyle>
          <a:p>
            <a:pPr>
              <a:defRPr/>
            </a:pPr>
            <a:r>
              <a:rPr lang="de-DE" dirty="0"/>
              <a:t>Klimaschutzagentur Landkreis Hildesheim gGmbH</a:t>
            </a:r>
          </a:p>
        </p:txBody>
      </p:sp>
      <p:sp>
        <p:nvSpPr>
          <p:cNvPr id="9" name="Foliennummernplatzhalter 5"/>
          <p:cNvSpPr>
            <a:spLocks noGrp="1"/>
          </p:cNvSpPr>
          <p:nvPr>
            <p:ph type="sldNum" sz="quarter" idx="12"/>
          </p:nvPr>
        </p:nvSpPr>
        <p:spPr/>
        <p:txBody>
          <a:bodyPr/>
          <a:lstStyle>
            <a:lvl1pPr>
              <a:defRPr>
                <a:solidFill>
                  <a:schemeClr val="tx1"/>
                </a:solidFill>
                <a:latin typeface="Aller Bold"/>
                <a:cs typeface="Aller Bold"/>
              </a:defRPr>
            </a:lvl1pPr>
          </a:lstStyle>
          <a:p>
            <a:pPr>
              <a:defRPr/>
            </a:pPr>
            <a:fld id="{9E69B979-2C87-B84C-8E04-80F3E792B830}" type="slidenum">
              <a:rPr lang="de-DE" smtClean="0"/>
              <a:pPr>
                <a:defRPr/>
              </a:pPr>
              <a:t>‹Nr.›</a:t>
            </a:fld>
            <a:endParaRPr lang="de-DE" dirty="0"/>
          </a:p>
        </p:txBody>
      </p:sp>
      <p:pic>
        <p:nvPicPr>
          <p:cNvPr id="14" name="Bild 13"/>
          <p:cNvPicPr>
            <a:picLocks noChangeAspect="1"/>
          </p:cNvPicPr>
          <p:nvPr userDrawn="1"/>
        </p:nvPicPr>
        <p:blipFill>
          <a:blip r:embed="rId4"/>
          <a:stretch>
            <a:fillRect/>
          </a:stretch>
        </p:blipFill>
        <p:spPr>
          <a:xfrm>
            <a:off x="10711180" y="271779"/>
            <a:ext cx="1287780" cy="1424133"/>
          </a:xfrm>
          <a:prstGeom prst="rect">
            <a:avLst/>
          </a:prstGeom>
        </p:spPr>
      </p:pic>
    </p:spTree>
    <p:extLst>
      <p:ext uri="{BB962C8B-B14F-4D97-AF65-F5344CB8AC3E}">
        <p14:creationId xmlns:p14="http://schemas.microsoft.com/office/powerpoint/2010/main" val="1039752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solidFill>
                  <a:srgbClr val="97C54A"/>
                </a:solidFill>
              </a:defRPr>
            </a:lvl1pPr>
          </a:lstStyle>
          <a:p>
            <a:r>
              <a:rPr lang="de-DE"/>
              <a:t>Mastertitelformat bearbeiten</a:t>
            </a:r>
            <a:endParaRPr lang="de-DE" dirty="0"/>
          </a:p>
        </p:txBody>
      </p:sp>
      <p:sp>
        <p:nvSpPr>
          <p:cNvPr id="3" name="Inhaltsplatzhalter 2"/>
          <p:cNvSpPr>
            <a:spLocks noGrp="1"/>
          </p:cNvSpPr>
          <p:nvPr>
            <p:ph idx="1"/>
          </p:nvPr>
        </p:nvSpPr>
        <p:spPr/>
        <p:txBody>
          <a:bodyPr/>
          <a:lstStyle>
            <a:lvl1pPr>
              <a:defRPr baseline="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fld id="{14BF60DF-9F61-4CC4-8C02-839B3FFF747D}" type="datetime1">
              <a:rPr lang="de-DE" smtClean="0"/>
              <a:t>28.01.2026</a:t>
            </a:fld>
            <a:endParaRPr lang="de-DE" dirty="0"/>
          </a:p>
        </p:txBody>
      </p:sp>
      <p:sp>
        <p:nvSpPr>
          <p:cNvPr id="5" name="Fußzeilenplatzhalter 4"/>
          <p:cNvSpPr>
            <a:spLocks noGrp="1"/>
          </p:cNvSpPr>
          <p:nvPr>
            <p:ph type="ftr" sz="quarter" idx="11"/>
          </p:nvPr>
        </p:nvSpPr>
        <p:spPr/>
        <p:txBody>
          <a:bodyPr/>
          <a:lstStyle>
            <a:lvl1pPr>
              <a:defRPr/>
            </a:lvl1pPr>
          </a:lstStyle>
          <a:p>
            <a:pPr>
              <a:defRPr/>
            </a:pPr>
            <a:r>
              <a:rPr lang="de-DE" dirty="0"/>
              <a:t>Klimaschutzagentur Landkreis Hildesheim gGmbH</a:t>
            </a:r>
          </a:p>
        </p:txBody>
      </p:sp>
      <p:sp>
        <p:nvSpPr>
          <p:cNvPr id="6" name="Foliennummernplatzhalter 5"/>
          <p:cNvSpPr>
            <a:spLocks noGrp="1"/>
          </p:cNvSpPr>
          <p:nvPr>
            <p:ph type="sldNum" sz="quarter" idx="12"/>
          </p:nvPr>
        </p:nvSpPr>
        <p:spPr/>
        <p:txBody>
          <a:bodyPr/>
          <a:lstStyle>
            <a:lvl1pPr>
              <a:defRPr/>
            </a:lvl1pPr>
          </a:lstStyle>
          <a:p>
            <a:pPr>
              <a:defRPr/>
            </a:pPr>
            <a:fld id="{4720B605-C6AC-B44B-9414-CAA021D2E092}" type="slidenum">
              <a:rPr lang="de-DE"/>
              <a:pPr>
                <a:defRPr/>
              </a:pPr>
              <a:t>‹Nr.›</a:t>
            </a:fld>
            <a:endParaRPr lang="de-DE"/>
          </a:p>
        </p:txBody>
      </p:sp>
    </p:spTree>
    <p:extLst>
      <p:ext uri="{BB962C8B-B14F-4D97-AF65-F5344CB8AC3E}">
        <p14:creationId xmlns:p14="http://schemas.microsoft.com/office/powerpoint/2010/main" val="223408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itel 1"/>
          <p:cNvSpPr txBox="1">
            <a:spLocks/>
          </p:cNvSpPr>
          <p:nvPr userDrawn="1"/>
        </p:nvSpPr>
        <p:spPr>
          <a:xfrm>
            <a:off x="1003300" y="817563"/>
            <a:ext cx="9144000" cy="2393950"/>
          </a:xfrm>
          <a:prstGeom prst="rect">
            <a:avLst/>
          </a:prstGeom>
        </p:spPr>
        <p:txBody>
          <a:bodyPr anchor="b">
            <a:normAutofit/>
          </a:bodyPr>
          <a:lstStyle>
            <a:lvl1pPr algn="l" defTabSz="914400" rtl="0" eaLnBrk="1" latinLnBrk="0" hangingPunct="1">
              <a:lnSpc>
                <a:spcPct val="90000"/>
              </a:lnSpc>
              <a:spcBef>
                <a:spcPct val="0"/>
              </a:spcBef>
              <a:buNone/>
              <a:defRPr sz="5000" b="1" kern="1200" baseline="0">
                <a:solidFill>
                  <a:srgbClr val="FF0000"/>
                </a:solidFill>
                <a:latin typeface="Arial Black" panose="020B0A04020102020204" pitchFamily="34" charset="0"/>
                <a:ea typeface="+mj-ea"/>
                <a:cs typeface="+mj-cs"/>
              </a:defRPr>
            </a:lvl1pPr>
          </a:lstStyle>
          <a:p>
            <a:pPr fontAlgn="auto">
              <a:spcAft>
                <a:spcPts val="0"/>
              </a:spcAft>
              <a:defRPr/>
            </a:pPr>
            <a:r>
              <a:rPr lang="de-DE" dirty="0">
                <a:solidFill>
                  <a:srgbClr val="97C54A"/>
                </a:solidFill>
                <a:latin typeface="Aller Bold"/>
                <a:cs typeface="Aller Bold"/>
              </a:rPr>
              <a:t>TITEL TEILABSCHNITT</a:t>
            </a:r>
          </a:p>
        </p:txBody>
      </p:sp>
      <p:sp>
        <p:nvSpPr>
          <p:cNvPr id="4" name="Datumsplatzhalter 3"/>
          <p:cNvSpPr>
            <a:spLocks noGrp="1"/>
          </p:cNvSpPr>
          <p:nvPr>
            <p:ph type="dt" sz="half" idx="14"/>
          </p:nvPr>
        </p:nvSpPr>
        <p:spPr/>
        <p:txBody>
          <a:bodyPr/>
          <a:lstStyle>
            <a:lvl1pPr>
              <a:defRPr/>
            </a:lvl1pPr>
          </a:lstStyle>
          <a:p>
            <a:pPr>
              <a:defRPr/>
            </a:pPr>
            <a:fld id="{4C9EB1B3-0046-4B26-B3C8-B73D5F268F92}" type="datetime1">
              <a:rPr lang="de-DE" smtClean="0"/>
              <a:t>28.01.2026</a:t>
            </a:fld>
            <a:endParaRPr lang="de-DE"/>
          </a:p>
        </p:txBody>
      </p:sp>
      <p:sp>
        <p:nvSpPr>
          <p:cNvPr id="5" name="Fußzeilenplatzhalter 4"/>
          <p:cNvSpPr>
            <a:spLocks noGrp="1"/>
          </p:cNvSpPr>
          <p:nvPr>
            <p:ph type="ftr" sz="quarter" idx="15"/>
          </p:nvPr>
        </p:nvSpPr>
        <p:spPr/>
        <p:txBody>
          <a:bodyPr/>
          <a:lstStyle>
            <a:lvl1pPr>
              <a:defRPr/>
            </a:lvl1pPr>
          </a:lstStyle>
          <a:p>
            <a:pPr>
              <a:defRPr/>
            </a:pPr>
            <a:r>
              <a:rPr lang="de-DE" dirty="0"/>
              <a:t>Klimaschutzagentur Landkreis Hildesheim gGmbH</a:t>
            </a:r>
          </a:p>
        </p:txBody>
      </p:sp>
      <p:sp>
        <p:nvSpPr>
          <p:cNvPr id="6" name="Foliennummernplatzhalter 5"/>
          <p:cNvSpPr>
            <a:spLocks noGrp="1"/>
          </p:cNvSpPr>
          <p:nvPr>
            <p:ph type="sldNum" sz="quarter" idx="16"/>
          </p:nvPr>
        </p:nvSpPr>
        <p:spPr/>
        <p:txBody>
          <a:bodyPr/>
          <a:lstStyle>
            <a:lvl1pPr>
              <a:defRPr/>
            </a:lvl1pPr>
          </a:lstStyle>
          <a:p>
            <a:pPr>
              <a:defRPr/>
            </a:pPr>
            <a:fld id="{B0B4A556-8EB0-F442-A52E-2E5199F0B515}" type="slidenum">
              <a:rPr lang="de-DE"/>
              <a:pPr>
                <a:defRPr/>
              </a:pPr>
              <a:t>‹Nr.›</a:t>
            </a:fld>
            <a:endParaRPr lang="de-DE"/>
          </a:p>
        </p:txBody>
      </p:sp>
      <p:sp>
        <p:nvSpPr>
          <p:cNvPr id="8" name="Untertitel 2"/>
          <p:cNvSpPr>
            <a:spLocks noGrp="1"/>
          </p:cNvSpPr>
          <p:nvPr>
            <p:ph type="subTitle" idx="13" hasCustomPrompt="1"/>
          </p:nvPr>
        </p:nvSpPr>
        <p:spPr>
          <a:xfrm>
            <a:off x="1003300" y="3548108"/>
            <a:ext cx="9144000" cy="1404891"/>
          </a:xfrm>
        </p:spPr>
        <p:txBody>
          <a:bodyPr>
            <a:noAutofit/>
          </a:bodyPr>
          <a:lstStyle>
            <a:lvl1pPr marL="0" indent="0" algn="l">
              <a:buNone/>
              <a:defRPr lang="de-DE" sz="3200" b="1" kern="1200" baseline="0" dirty="0">
                <a:solidFill>
                  <a:srgbClr val="97C54A"/>
                </a:solidFill>
                <a:latin typeface="Aller Bold"/>
                <a:ea typeface="+mj-ea"/>
                <a:cs typeface="Aller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a:t>
            </a:r>
          </a:p>
          <a:p>
            <a:r>
              <a:rPr lang="de-DE" dirty="0"/>
              <a:t>durch Klicken bearbeiten</a:t>
            </a:r>
          </a:p>
        </p:txBody>
      </p:sp>
    </p:spTree>
    <p:extLst>
      <p:ext uri="{BB962C8B-B14F-4D97-AF65-F5344CB8AC3E}">
        <p14:creationId xmlns:p14="http://schemas.microsoft.com/office/powerpoint/2010/main" val="351129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TITELMASTERFORMAT </a:t>
            </a:r>
            <a:br>
              <a:rPr lang="de-DE" dirty="0"/>
            </a:br>
            <a:r>
              <a:rPr lang="de-DE" dirty="0"/>
              <a:t>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75AB460F-5BC2-45AC-AF5D-7082AF49CF15}" type="datetime1">
              <a:rPr lang="de-DE" smtClean="0"/>
              <a:t>28.01.2026</a:t>
            </a:fld>
            <a:endParaRPr lang="de-DE" dirty="0"/>
          </a:p>
        </p:txBody>
      </p:sp>
      <p:sp>
        <p:nvSpPr>
          <p:cNvPr id="6" name="Fußzeilenplatzhalter 4"/>
          <p:cNvSpPr>
            <a:spLocks noGrp="1"/>
          </p:cNvSpPr>
          <p:nvPr>
            <p:ph type="ftr" sz="quarter" idx="11"/>
          </p:nvPr>
        </p:nvSpPr>
        <p:spPr/>
        <p:txBody>
          <a:bodyPr/>
          <a:lstStyle>
            <a:lvl1pPr>
              <a:defRPr/>
            </a:lvl1pPr>
          </a:lstStyle>
          <a:p>
            <a:pPr>
              <a:defRPr/>
            </a:pPr>
            <a:r>
              <a:rPr lang="de-DE" dirty="0"/>
              <a:t>Klimaschutzagentur Landkreis Hildesheim gGmbH</a:t>
            </a:r>
          </a:p>
        </p:txBody>
      </p:sp>
      <p:sp>
        <p:nvSpPr>
          <p:cNvPr id="7" name="Foliennummernplatzhalter 5"/>
          <p:cNvSpPr>
            <a:spLocks noGrp="1"/>
          </p:cNvSpPr>
          <p:nvPr>
            <p:ph type="sldNum" sz="quarter" idx="12"/>
          </p:nvPr>
        </p:nvSpPr>
        <p:spPr/>
        <p:txBody>
          <a:bodyPr/>
          <a:lstStyle>
            <a:lvl1pPr>
              <a:defRPr/>
            </a:lvl1pPr>
          </a:lstStyle>
          <a:p>
            <a:pPr>
              <a:defRPr/>
            </a:pPr>
            <a:fld id="{824060A9-972F-8C40-8C39-745FA342414B}" type="slidenum">
              <a:rPr lang="de-DE"/>
              <a:pPr>
                <a:defRPr/>
              </a:pPr>
              <a:t>‹Nr.›</a:t>
            </a:fld>
            <a:endParaRPr lang="de-DE"/>
          </a:p>
        </p:txBody>
      </p:sp>
    </p:spTree>
    <p:extLst>
      <p:ext uri="{BB962C8B-B14F-4D97-AF65-F5344CB8AC3E}">
        <p14:creationId xmlns:p14="http://schemas.microsoft.com/office/powerpoint/2010/main" val="112594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365125"/>
            <a:ext cx="10515600" cy="1325563"/>
          </a:xfrm>
        </p:spPr>
        <p:txBody>
          <a:bodyPr/>
          <a:lstStyle/>
          <a:p>
            <a:r>
              <a:rPr lang="de-DE" dirty="0"/>
              <a:t>TITELMASTERFORMAT DURCH </a:t>
            </a:r>
            <a:br>
              <a:rPr lang="de-DE" dirty="0"/>
            </a:br>
            <a:r>
              <a:rPr lang="de-DE" dirty="0"/>
              <a:t>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A677F012-E9B0-4F9A-BF0E-4BDBD9847733}" type="datetime1">
              <a:rPr lang="de-DE" smtClean="0"/>
              <a:t>28.01.2026</a:t>
            </a:fld>
            <a:endParaRPr lang="de-DE" dirty="0"/>
          </a:p>
        </p:txBody>
      </p:sp>
      <p:sp>
        <p:nvSpPr>
          <p:cNvPr id="8" name="Fußzeilenplatzhalter 4"/>
          <p:cNvSpPr>
            <a:spLocks noGrp="1"/>
          </p:cNvSpPr>
          <p:nvPr>
            <p:ph type="ftr" sz="quarter" idx="11"/>
          </p:nvPr>
        </p:nvSpPr>
        <p:spPr/>
        <p:txBody>
          <a:bodyPr/>
          <a:lstStyle>
            <a:lvl1pPr>
              <a:defRPr/>
            </a:lvl1pPr>
          </a:lstStyle>
          <a:p>
            <a:pPr>
              <a:defRPr/>
            </a:pPr>
            <a:r>
              <a:rPr lang="de-DE" dirty="0"/>
              <a:t>Klimaschutzagentur Landkreis Hildesheim gGmbH</a:t>
            </a:r>
          </a:p>
        </p:txBody>
      </p:sp>
      <p:sp>
        <p:nvSpPr>
          <p:cNvPr id="9" name="Foliennummernplatzhalter 5"/>
          <p:cNvSpPr>
            <a:spLocks noGrp="1"/>
          </p:cNvSpPr>
          <p:nvPr>
            <p:ph type="sldNum" sz="quarter" idx="12"/>
          </p:nvPr>
        </p:nvSpPr>
        <p:spPr/>
        <p:txBody>
          <a:bodyPr/>
          <a:lstStyle>
            <a:lvl1pPr>
              <a:defRPr/>
            </a:lvl1pPr>
          </a:lstStyle>
          <a:p>
            <a:pPr>
              <a:defRPr/>
            </a:pPr>
            <a:fld id="{ADBD68A3-1743-E344-AB7E-A894CC29A369}" type="slidenum">
              <a:rPr lang="de-DE"/>
              <a:pPr>
                <a:defRPr/>
              </a:pPr>
              <a:t>‹Nr.›</a:t>
            </a:fld>
            <a:endParaRPr lang="de-DE"/>
          </a:p>
        </p:txBody>
      </p:sp>
    </p:spTree>
    <p:extLst>
      <p:ext uri="{BB962C8B-B14F-4D97-AF65-F5344CB8AC3E}">
        <p14:creationId xmlns:p14="http://schemas.microsoft.com/office/powerpoint/2010/main" val="58520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TITELMASTERFORMAT </a:t>
            </a:r>
            <a:br>
              <a:rPr lang="de-DE" dirty="0"/>
            </a:br>
            <a:r>
              <a:rPr lang="de-DE" dirty="0"/>
              <a:t>DURCH KLICKEN BEARBEITEN</a:t>
            </a:r>
          </a:p>
        </p:txBody>
      </p:sp>
      <p:sp>
        <p:nvSpPr>
          <p:cNvPr id="3" name="Datumsplatzhalter 3"/>
          <p:cNvSpPr>
            <a:spLocks noGrp="1"/>
          </p:cNvSpPr>
          <p:nvPr>
            <p:ph type="dt" sz="half" idx="10"/>
          </p:nvPr>
        </p:nvSpPr>
        <p:spPr/>
        <p:txBody>
          <a:bodyPr/>
          <a:lstStyle>
            <a:lvl1pPr>
              <a:defRPr/>
            </a:lvl1pPr>
          </a:lstStyle>
          <a:p>
            <a:pPr>
              <a:defRPr/>
            </a:pPr>
            <a:fld id="{5D4D81E1-B805-45E4-AAB5-41DDA6D13452}" type="datetime1">
              <a:rPr lang="de-DE" smtClean="0"/>
              <a:t>28.01.2026</a:t>
            </a:fld>
            <a:endParaRPr lang="de-DE" dirty="0"/>
          </a:p>
        </p:txBody>
      </p:sp>
      <p:sp>
        <p:nvSpPr>
          <p:cNvPr id="4" name="Fußzeilenplatzhalter 4"/>
          <p:cNvSpPr>
            <a:spLocks noGrp="1"/>
          </p:cNvSpPr>
          <p:nvPr>
            <p:ph type="ftr" sz="quarter" idx="11"/>
          </p:nvPr>
        </p:nvSpPr>
        <p:spPr/>
        <p:txBody>
          <a:bodyPr/>
          <a:lstStyle>
            <a:lvl1pPr>
              <a:defRPr/>
            </a:lvl1pPr>
          </a:lstStyle>
          <a:p>
            <a:pPr>
              <a:defRPr/>
            </a:pPr>
            <a:r>
              <a:rPr lang="de-DE" dirty="0"/>
              <a:t>Klimaschutzagentur Landkreis Hildesheim gGmbH</a:t>
            </a:r>
          </a:p>
        </p:txBody>
      </p:sp>
      <p:sp>
        <p:nvSpPr>
          <p:cNvPr id="5" name="Foliennummernplatzhalter 5"/>
          <p:cNvSpPr>
            <a:spLocks noGrp="1"/>
          </p:cNvSpPr>
          <p:nvPr>
            <p:ph type="sldNum" sz="quarter" idx="12"/>
          </p:nvPr>
        </p:nvSpPr>
        <p:spPr/>
        <p:txBody>
          <a:bodyPr/>
          <a:lstStyle>
            <a:lvl1pPr>
              <a:defRPr/>
            </a:lvl1pPr>
          </a:lstStyle>
          <a:p>
            <a:pPr>
              <a:defRPr/>
            </a:pPr>
            <a:fld id="{199A6590-2967-474C-92FF-3BDD03A2A9F8}" type="slidenum">
              <a:rPr lang="de-DE"/>
              <a:pPr>
                <a:defRPr/>
              </a:pPr>
              <a:t>‹Nr.›</a:t>
            </a:fld>
            <a:endParaRPr lang="de-DE"/>
          </a:p>
        </p:txBody>
      </p:sp>
    </p:spTree>
    <p:extLst>
      <p:ext uri="{BB962C8B-B14F-4D97-AF65-F5344CB8AC3E}">
        <p14:creationId xmlns:p14="http://schemas.microsoft.com/office/powerpoint/2010/main" val="1274967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FED35CC5-7E63-4EFC-9937-BA1C0B7500D7}" type="datetime1">
              <a:rPr lang="de-DE" smtClean="0"/>
              <a:t>28.01.2026</a:t>
            </a:fld>
            <a:endParaRPr lang="de-DE" dirty="0"/>
          </a:p>
        </p:txBody>
      </p:sp>
      <p:sp>
        <p:nvSpPr>
          <p:cNvPr id="3" name="Fußzeilenplatzhalter 4"/>
          <p:cNvSpPr>
            <a:spLocks noGrp="1"/>
          </p:cNvSpPr>
          <p:nvPr>
            <p:ph type="ftr" sz="quarter" idx="11"/>
          </p:nvPr>
        </p:nvSpPr>
        <p:spPr/>
        <p:txBody>
          <a:bodyPr/>
          <a:lstStyle>
            <a:lvl1pPr>
              <a:defRPr/>
            </a:lvl1pPr>
          </a:lstStyle>
          <a:p>
            <a:pPr>
              <a:defRPr/>
            </a:pPr>
            <a:r>
              <a:rPr lang="de-DE" dirty="0"/>
              <a:t>Klimaschutzagentur Landkreis Hildesheim gGmbH</a:t>
            </a:r>
          </a:p>
        </p:txBody>
      </p:sp>
      <p:sp>
        <p:nvSpPr>
          <p:cNvPr id="4" name="Foliennummernplatzhalter 5"/>
          <p:cNvSpPr>
            <a:spLocks noGrp="1"/>
          </p:cNvSpPr>
          <p:nvPr>
            <p:ph type="sldNum" sz="quarter" idx="12"/>
          </p:nvPr>
        </p:nvSpPr>
        <p:spPr/>
        <p:txBody>
          <a:bodyPr/>
          <a:lstStyle>
            <a:lvl1pPr>
              <a:defRPr/>
            </a:lvl1pPr>
          </a:lstStyle>
          <a:p>
            <a:pPr>
              <a:defRPr/>
            </a:pPr>
            <a:fld id="{1EE1BBAA-1ADC-BE43-826E-12272508FFA6}" type="slidenum">
              <a:rPr lang="de-DE"/>
              <a:pPr>
                <a:defRPr/>
              </a:pPr>
              <a:t>‹Nr.›</a:t>
            </a:fld>
            <a:endParaRPr lang="de-DE"/>
          </a:p>
        </p:txBody>
      </p:sp>
    </p:spTree>
    <p:extLst>
      <p:ext uri="{BB962C8B-B14F-4D97-AF65-F5344CB8AC3E}">
        <p14:creationId xmlns:p14="http://schemas.microsoft.com/office/powerpoint/2010/main" val="4263617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7" y="457200"/>
            <a:ext cx="4452001" cy="1600200"/>
          </a:xfrm>
        </p:spPr>
        <p:txBody>
          <a:bodyPr anchor="b"/>
          <a:lstStyle>
            <a:lvl1pPr>
              <a:defRPr sz="3200"/>
            </a:lvl1pPr>
          </a:lstStyle>
          <a:p>
            <a:r>
              <a:rPr lang="de-DE" dirty="0"/>
              <a:t>TITELMASTERFORMAT DURCH KLICKEN BEARBEITEN</a:t>
            </a:r>
          </a:p>
        </p:txBody>
      </p:sp>
      <p:sp>
        <p:nvSpPr>
          <p:cNvPr id="3" name="Inhaltsplatzhalter 2"/>
          <p:cNvSpPr>
            <a:spLocks noGrp="1"/>
          </p:cNvSpPr>
          <p:nvPr>
            <p:ph idx="1"/>
          </p:nvPr>
        </p:nvSpPr>
        <p:spPr>
          <a:xfrm>
            <a:off x="5183188" y="2328238"/>
            <a:ext cx="6172200" cy="35328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839788" y="2328238"/>
            <a:ext cx="3932237" cy="35407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1AF97538-9865-4A2B-B3B4-09CF87213967}" type="datetime1">
              <a:rPr lang="de-DE" smtClean="0"/>
              <a:t>28.01.2026</a:t>
            </a:fld>
            <a:endParaRPr lang="de-DE" dirty="0"/>
          </a:p>
        </p:txBody>
      </p:sp>
      <p:sp>
        <p:nvSpPr>
          <p:cNvPr id="6" name="Fußzeilenplatzhalter 4"/>
          <p:cNvSpPr>
            <a:spLocks noGrp="1"/>
          </p:cNvSpPr>
          <p:nvPr>
            <p:ph type="ftr" sz="quarter" idx="11"/>
          </p:nvPr>
        </p:nvSpPr>
        <p:spPr/>
        <p:txBody>
          <a:bodyPr/>
          <a:lstStyle>
            <a:lvl1pPr>
              <a:defRPr/>
            </a:lvl1pPr>
          </a:lstStyle>
          <a:p>
            <a:pPr>
              <a:defRPr/>
            </a:pPr>
            <a:r>
              <a:rPr lang="de-DE" dirty="0"/>
              <a:t>Klimaschutzagentur Landkreis Hildesheim gGmbH</a:t>
            </a:r>
          </a:p>
        </p:txBody>
      </p:sp>
      <p:sp>
        <p:nvSpPr>
          <p:cNvPr id="7" name="Foliennummernplatzhalter 5"/>
          <p:cNvSpPr>
            <a:spLocks noGrp="1"/>
          </p:cNvSpPr>
          <p:nvPr>
            <p:ph type="sldNum" sz="quarter" idx="12"/>
          </p:nvPr>
        </p:nvSpPr>
        <p:spPr/>
        <p:txBody>
          <a:bodyPr/>
          <a:lstStyle>
            <a:lvl1pPr>
              <a:defRPr/>
            </a:lvl1pPr>
          </a:lstStyle>
          <a:p>
            <a:pPr>
              <a:defRPr/>
            </a:pPr>
            <a:fld id="{03075D1F-0E10-334A-837F-B93494F2ED75}" type="slidenum">
              <a:rPr lang="de-DE"/>
              <a:pPr>
                <a:defRPr/>
              </a:pPr>
              <a:t>‹Nr.›</a:t>
            </a:fld>
            <a:endParaRPr lang="de-DE"/>
          </a:p>
        </p:txBody>
      </p:sp>
    </p:spTree>
    <p:extLst>
      <p:ext uri="{BB962C8B-B14F-4D97-AF65-F5344CB8AC3E}">
        <p14:creationId xmlns:p14="http://schemas.microsoft.com/office/powerpoint/2010/main" val="3873155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5" name="Datumsplatzhalter 3"/>
          <p:cNvSpPr>
            <a:spLocks noGrp="1"/>
          </p:cNvSpPr>
          <p:nvPr>
            <p:ph type="dt" sz="half" idx="10"/>
          </p:nvPr>
        </p:nvSpPr>
        <p:spPr/>
        <p:txBody>
          <a:bodyPr/>
          <a:lstStyle>
            <a:lvl1pPr>
              <a:defRPr/>
            </a:lvl1pPr>
          </a:lstStyle>
          <a:p>
            <a:pPr>
              <a:defRPr/>
            </a:pPr>
            <a:fld id="{5D98CADD-311D-4E31-91CC-513E329AF5A7}" type="datetime1">
              <a:rPr lang="de-DE" smtClean="0"/>
              <a:t>28.01.2026</a:t>
            </a:fld>
            <a:endParaRPr lang="de-DE" dirty="0"/>
          </a:p>
        </p:txBody>
      </p:sp>
      <p:sp>
        <p:nvSpPr>
          <p:cNvPr id="6" name="Fußzeilenplatzhalter 4"/>
          <p:cNvSpPr>
            <a:spLocks noGrp="1"/>
          </p:cNvSpPr>
          <p:nvPr>
            <p:ph type="ftr" sz="quarter" idx="11"/>
          </p:nvPr>
        </p:nvSpPr>
        <p:spPr/>
        <p:txBody>
          <a:bodyPr/>
          <a:lstStyle>
            <a:lvl1pPr>
              <a:defRPr/>
            </a:lvl1pPr>
          </a:lstStyle>
          <a:p>
            <a:pPr>
              <a:defRPr/>
            </a:pPr>
            <a:r>
              <a:rPr lang="de-DE" dirty="0"/>
              <a:t>Klimaschutzagentur Landkreis Hildesheim gGmbH</a:t>
            </a:r>
          </a:p>
        </p:txBody>
      </p:sp>
      <p:sp>
        <p:nvSpPr>
          <p:cNvPr id="7" name="Foliennummernplatzhalter 5"/>
          <p:cNvSpPr>
            <a:spLocks noGrp="1"/>
          </p:cNvSpPr>
          <p:nvPr>
            <p:ph type="sldNum" sz="quarter" idx="12"/>
          </p:nvPr>
        </p:nvSpPr>
        <p:spPr/>
        <p:txBody>
          <a:bodyPr/>
          <a:lstStyle>
            <a:lvl1pPr>
              <a:defRPr/>
            </a:lvl1pPr>
          </a:lstStyle>
          <a:p>
            <a:pPr>
              <a:defRPr/>
            </a:pPr>
            <a:fld id="{67FF3C40-0F47-E840-B712-381585B9082A}" type="slidenum">
              <a:rPr lang="de-DE"/>
              <a:pPr>
                <a:defRPr/>
              </a:pPr>
              <a:t>‹Nr.›</a:t>
            </a:fld>
            <a:endParaRPr lang="de-DE"/>
          </a:p>
        </p:txBody>
      </p:sp>
      <p:sp>
        <p:nvSpPr>
          <p:cNvPr id="8" name="Titel 1"/>
          <p:cNvSpPr>
            <a:spLocks noGrp="1"/>
          </p:cNvSpPr>
          <p:nvPr>
            <p:ph type="title" hasCustomPrompt="1"/>
          </p:nvPr>
        </p:nvSpPr>
        <p:spPr>
          <a:xfrm>
            <a:off x="839787" y="457200"/>
            <a:ext cx="4452001" cy="1600200"/>
          </a:xfrm>
        </p:spPr>
        <p:txBody>
          <a:bodyPr anchor="b"/>
          <a:lstStyle>
            <a:lvl1pPr>
              <a:defRPr sz="3200"/>
            </a:lvl1pPr>
          </a:lstStyle>
          <a:p>
            <a:r>
              <a:rPr lang="de-DE" dirty="0"/>
              <a:t>TITELMASTERFORMAT DURCH KLICKEN BEARBEITEN</a:t>
            </a:r>
          </a:p>
        </p:txBody>
      </p:sp>
      <p:sp>
        <p:nvSpPr>
          <p:cNvPr id="9" name="Textplatzhalter 3"/>
          <p:cNvSpPr>
            <a:spLocks noGrp="1"/>
          </p:cNvSpPr>
          <p:nvPr>
            <p:ph type="body" sz="half" idx="2"/>
          </p:nvPr>
        </p:nvSpPr>
        <p:spPr>
          <a:xfrm>
            <a:off x="839788" y="2328238"/>
            <a:ext cx="3932237" cy="35407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96788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 7"/>
          <p:cNvPicPr>
            <a:picLocks noChangeAspect="1"/>
          </p:cNvPicPr>
          <p:nvPr userDrawn="1"/>
        </p:nvPicPr>
        <p:blipFill rotWithShape="1">
          <a:blip r:embed="rId11">
            <a:lum bright="70000" contrast="-70000"/>
          </a:blip>
          <a:srcRect t="-7358" b="56817"/>
          <a:stretch/>
        </p:blipFill>
        <p:spPr>
          <a:xfrm>
            <a:off x="0" y="5853018"/>
            <a:ext cx="12192000" cy="1006663"/>
          </a:xfrm>
          <a:prstGeom prst="rect">
            <a:avLst/>
          </a:prstGeom>
        </p:spPr>
      </p:pic>
      <p:sp>
        <p:nvSpPr>
          <p:cNvPr id="1026" name="Titelplatzhalter 1"/>
          <p:cNvSpPr>
            <a:spLocks noGrp="1"/>
          </p:cNvSpPr>
          <p:nvPr>
            <p:ph type="title"/>
          </p:nvPr>
        </p:nvSpPr>
        <p:spPr bwMode="auto">
          <a:xfrm>
            <a:off x="838200" y="365125"/>
            <a:ext cx="7940675"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de-DE" dirty="0"/>
              <a:t>TITELMASTERFORMAT </a:t>
            </a:r>
            <a:br>
              <a:rPr lang="de-DE" dirty="0"/>
            </a:br>
            <a:r>
              <a:rPr lang="de-DE" dirty="0"/>
              <a:t>DURCH KLICKEN BEARBEITEN</a:t>
            </a:r>
          </a:p>
        </p:txBody>
      </p:sp>
      <p:sp>
        <p:nvSpPr>
          <p:cNvPr id="1027" name="Textplatzhalt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31" name="Bild 1" descr="KSA_Logo_RGB.png"/>
          <p:cNvPicPr>
            <a:picLocks noChangeAspect="1"/>
          </p:cNvPicPr>
          <p:nvPr userDrawn="1"/>
        </p:nvPicPr>
        <p:blipFill>
          <a:blip r:embed="rId12" cstate="email">
            <a:extLst>
              <a:ext uri="{28A0092B-C50C-407E-A947-70E740481C1C}">
                <a14:useLocalDpi xmlns:a14="http://schemas.microsoft.com/office/drawing/2010/main" val="0"/>
              </a:ext>
            </a:extLst>
          </a:blip>
          <a:srcRect/>
          <a:stretch>
            <a:fillRect/>
          </a:stretch>
        </p:blipFill>
        <p:spPr bwMode="auto">
          <a:xfrm>
            <a:off x="10704513" y="263525"/>
            <a:ext cx="1308100"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Textfeld 2"/>
          <p:cNvSpPr txBox="1">
            <a:spLocks noChangeArrowheads="1"/>
          </p:cNvSpPr>
          <p:nvPr userDrawn="1"/>
        </p:nvSpPr>
        <p:spPr bwMode="auto">
          <a:xfrm>
            <a:off x="1482725" y="6532563"/>
            <a:ext cx="1857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endParaRPr lang="de-DE" sz="1800"/>
          </a:p>
        </p:txBody>
      </p:sp>
      <p:sp>
        <p:nvSpPr>
          <p:cNvPr id="4" name="Datumsplatzhalter 3"/>
          <p:cNvSpPr>
            <a:spLocks noGrp="1"/>
          </p:cNvSpPr>
          <p:nvPr>
            <p:ph type="dt" sz="half" idx="2"/>
          </p:nvPr>
        </p:nvSpPr>
        <p:spPr>
          <a:xfrm>
            <a:off x="838200" y="635873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chemeClr val="bg1"/>
                </a:solidFill>
                <a:cs typeface="+mn-cs"/>
              </a:defRPr>
            </a:lvl1pPr>
          </a:lstStyle>
          <a:p>
            <a:pPr>
              <a:defRPr/>
            </a:pPr>
            <a:fld id="{3134A5B0-4DFA-4931-B0BE-748C7E336F78}" type="datetime1">
              <a:rPr lang="de-DE" smtClean="0"/>
              <a:t>28.01.2026</a:t>
            </a:fld>
            <a:endParaRPr lang="de-DE" dirty="0"/>
          </a:p>
        </p:txBody>
      </p:sp>
      <p:sp>
        <p:nvSpPr>
          <p:cNvPr id="5" name="Fußzeilenplatzhalter 4"/>
          <p:cNvSpPr>
            <a:spLocks noGrp="1"/>
          </p:cNvSpPr>
          <p:nvPr>
            <p:ph type="ftr" sz="quarter" idx="3"/>
          </p:nvPr>
        </p:nvSpPr>
        <p:spPr>
          <a:xfrm>
            <a:off x="4038600" y="635803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bg1"/>
                </a:solidFill>
                <a:latin typeface="+mn-lt"/>
                <a:ea typeface="+mn-ea"/>
                <a:cs typeface="+mn-cs"/>
              </a:defRPr>
            </a:lvl1pPr>
          </a:lstStyle>
          <a:p>
            <a:pPr>
              <a:defRPr/>
            </a:pPr>
            <a:r>
              <a:rPr lang="de-DE" dirty="0"/>
              <a:t>Klimaschutzagentur Landkreis Hildesheim gGmbH</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cs typeface="+mn-cs"/>
              </a:defRPr>
            </a:lvl1pPr>
          </a:lstStyle>
          <a:p>
            <a:pPr>
              <a:defRPr/>
            </a:pPr>
            <a:fld id="{F9F5AC27-EB4C-F44E-941C-3C1ED5D52458}" type="slidenum">
              <a:rPr lang="de-DE" smtClean="0"/>
              <a:pPr>
                <a:defRPr/>
              </a:pPr>
              <a:t>‹Nr.›</a:t>
            </a:fld>
            <a:endParaRPr lang="de-DE" dirty="0"/>
          </a:p>
        </p:txBody>
      </p:sp>
    </p:spTree>
  </p:cSld>
  <p:clrMap bg1="lt1" tx1="dk1" bg2="lt2" tx2="dk2" accent1="accent1" accent2="accent2" accent3="accent3" accent4="accent4" accent5="accent5" accent6="accent6" hlink="hlink" folHlink="folHlink"/>
  <p:sldLayoutIdLst>
    <p:sldLayoutId id="2147483762" r:id="rId1"/>
    <p:sldLayoutId id="2147483753" r:id="rId2"/>
    <p:sldLayoutId id="2147483763" r:id="rId3"/>
    <p:sldLayoutId id="2147483754" r:id="rId4"/>
    <p:sldLayoutId id="2147483755" r:id="rId5"/>
    <p:sldLayoutId id="2147483756" r:id="rId6"/>
    <p:sldLayoutId id="2147483757" r:id="rId7"/>
    <p:sldLayoutId id="2147483758" r:id="rId8"/>
    <p:sldLayoutId id="2147483759" r:id="rId9"/>
  </p:sldLayoutIdLst>
  <p:hf hdr="0"/>
  <p:txStyles>
    <p:titleStyle>
      <a:lvl1pPr algn="l" rtl="0" eaLnBrk="1" fontAlgn="base" hangingPunct="1">
        <a:lnSpc>
          <a:spcPct val="90000"/>
        </a:lnSpc>
        <a:spcBef>
          <a:spcPct val="0"/>
        </a:spcBef>
        <a:spcAft>
          <a:spcPct val="0"/>
        </a:spcAft>
        <a:defRPr sz="3200" b="1" kern="1200" spc="100">
          <a:solidFill>
            <a:srgbClr val="97C54A"/>
          </a:solidFill>
          <a:latin typeface="Aller Bold"/>
          <a:ea typeface="ＭＳ Ｐゴシック" charset="0"/>
          <a:cs typeface="Aller Bold"/>
        </a:defRPr>
      </a:lvl1pPr>
      <a:lvl2pPr algn="l" rtl="0" eaLnBrk="1" fontAlgn="base" hangingPunct="1">
        <a:lnSpc>
          <a:spcPct val="90000"/>
        </a:lnSpc>
        <a:spcBef>
          <a:spcPct val="0"/>
        </a:spcBef>
        <a:spcAft>
          <a:spcPct val="0"/>
        </a:spcAft>
        <a:defRPr sz="3800" b="1">
          <a:solidFill>
            <a:srgbClr val="005C6F"/>
          </a:solidFill>
          <a:latin typeface="Helvetica Neue" charset="0"/>
          <a:ea typeface="ＭＳ Ｐゴシック" charset="0"/>
          <a:cs typeface="ＭＳ Ｐゴシック" charset="0"/>
        </a:defRPr>
      </a:lvl2pPr>
      <a:lvl3pPr algn="l" rtl="0" eaLnBrk="1" fontAlgn="base" hangingPunct="1">
        <a:lnSpc>
          <a:spcPct val="90000"/>
        </a:lnSpc>
        <a:spcBef>
          <a:spcPct val="0"/>
        </a:spcBef>
        <a:spcAft>
          <a:spcPct val="0"/>
        </a:spcAft>
        <a:defRPr sz="3800" b="1">
          <a:solidFill>
            <a:srgbClr val="005C6F"/>
          </a:solidFill>
          <a:latin typeface="Helvetica Neue" charset="0"/>
          <a:ea typeface="ＭＳ Ｐゴシック" charset="0"/>
          <a:cs typeface="ＭＳ Ｐゴシック" charset="0"/>
        </a:defRPr>
      </a:lvl3pPr>
      <a:lvl4pPr algn="l" rtl="0" eaLnBrk="1" fontAlgn="base" hangingPunct="1">
        <a:lnSpc>
          <a:spcPct val="90000"/>
        </a:lnSpc>
        <a:spcBef>
          <a:spcPct val="0"/>
        </a:spcBef>
        <a:spcAft>
          <a:spcPct val="0"/>
        </a:spcAft>
        <a:defRPr sz="3800" b="1">
          <a:solidFill>
            <a:srgbClr val="005C6F"/>
          </a:solidFill>
          <a:latin typeface="Helvetica Neue" charset="0"/>
          <a:ea typeface="ＭＳ Ｐゴシック" charset="0"/>
          <a:cs typeface="ＭＳ Ｐゴシック" charset="0"/>
        </a:defRPr>
      </a:lvl4pPr>
      <a:lvl5pPr algn="l" rtl="0" eaLnBrk="1" fontAlgn="base" hangingPunct="1">
        <a:lnSpc>
          <a:spcPct val="90000"/>
        </a:lnSpc>
        <a:spcBef>
          <a:spcPct val="0"/>
        </a:spcBef>
        <a:spcAft>
          <a:spcPct val="0"/>
        </a:spcAft>
        <a:defRPr sz="3800" b="1">
          <a:solidFill>
            <a:srgbClr val="005C6F"/>
          </a:solidFill>
          <a:latin typeface="Helvetica Neue"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3800">
          <a:solidFill>
            <a:srgbClr val="FF0000"/>
          </a:solidFill>
          <a:latin typeface="Arial Black" pitchFamily="34" charset="0"/>
        </a:defRPr>
      </a:lvl6pPr>
      <a:lvl7pPr marL="914400" algn="l" rtl="0" eaLnBrk="1" fontAlgn="base" hangingPunct="1">
        <a:lnSpc>
          <a:spcPct val="90000"/>
        </a:lnSpc>
        <a:spcBef>
          <a:spcPct val="0"/>
        </a:spcBef>
        <a:spcAft>
          <a:spcPct val="0"/>
        </a:spcAft>
        <a:defRPr sz="3800">
          <a:solidFill>
            <a:srgbClr val="FF0000"/>
          </a:solidFill>
          <a:latin typeface="Arial Black" pitchFamily="34" charset="0"/>
        </a:defRPr>
      </a:lvl7pPr>
      <a:lvl8pPr marL="1371600" algn="l" rtl="0" eaLnBrk="1" fontAlgn="base" hangingPunct="1">
        <a:lnSpc>
          <a:spcPct val="90000"/>
        </a:lnSpc>
        <a:spcBef>
          <a:spcPct val="0"/>
        </a:spcBef>
        <a:spcAft>
          <a:spcPct val="0"/>
        </a:spcAft>
        <a:defRPr sz="3800">
          <a:solidFill>
            <a:srgbClr val="FF0000"/>
          </a:solidFill>
          <a:latin typeface="Arial Black" pitchFamily="34" charset="0"/>
        </a:defRPr>
      </a:lvl8pPr>
      <a:lvl9pPr marL="1828800" algn="l" rtl="0" eaLnBrk="1" fontAlgn="base" hangingPunct="1">
        <a:lnSpc>
          <a:spcPct val="90000"/>
        </a:lnSpc>
        <a:spcBef>
          <a:spcPct val="0"/>
        </a:spcBef>
        <a:spcAft>
          <a:spcPct val="0"/>
        </a:spcAft>
        <a:defRPr sz="3800">
          <a:solidFill>
            <a:srgbClr val="FF0000"/>
          </a:solidFill>
          <a:latin typeface="Arial Black"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b="0" kern="1200">
          <a:solidFill>
            <a:schemeClr val="tx1">
              <a:lumMod val="65000"/>
              <a:lumOff val="35000"/>
            </a:schemeClr>
          </a:solidFill>
          <a:latin typeface="Aller Bold"/>
          <a:ea typeface="ＭＳ Ｐゴシック" charset="0"/>
          <a:cs typeface="Aller Bold"/>
        </a:defRPr>
      </a:lvl1pPr>
      <a:lvl2pPr marL="685800" indent="-228600" algn="l" rtl="0" eaLnBrk="1" fontAlgn="base" hangingPunct="1">
        <a:lnSpc>
          <a:spcPct val="90000"/>
        </a:lnSpc>
        <a:spcBef>
          <a:spcPts val="500"/>
        </a:spcBef>
        <a:spcAft>
          <a:spcPct val="0"/>
        </a:spcAft>
        <a:buFont typeface="Arial" charset="0"/>
        <a:buChar char="•"/>
        <a:defRPr sz="2400" b="0" kern="1200">
          <a:solidFill>
            <a:schemeClr val="tx1">
              <a:lumMod val="65000"/>
              <a:lumOff val="35000"/>
            </a:schemeClr>
          </a:solidFill>
          <a:latin typeface="Aller Bold"/>
          <a:ea typeface="Arial" charset="0"/>
          <a:cs typeface="Aller Bold"/>
        </a:defRPr>
      </a:lvl2pPr>
      <a:lvl3pPr marL="1143000" indent="-228600" algn="l" rtl="0" eaLnBrk="1" fontAlgn="base" hangingPunct="1">
        <a:lnSpc>
          <a:spcPct val="90000"/>
        </a:lnSpc>
        <a:spcBef>
          <a:spcPts val="500"/>
        </a:spcBef>
        <a:spcAft>
          <a:spcPct val="0"/>
        </a:spcAft>
        <a:buFont typeface="Arial" charset="0"/>
        <a:buChar char="•"/>
        <a:defRPr sz="2000" b="0" kern="1200">
          <a:solidFill>
            <a:schemeClr val="tx1">
              <a:lumMod val="65000"/>
              <a:lumOff val="35000"/>
            </a:schemeClr>
          </a:solidFill>
          <a:latin typeface="Aller Bold"/>
          <a:ea typeface="Arial" charset="0"/>
          <a:cs typeface="Aller Bold"/>
        </a:defRPr>
      </a:lvl3pPr>
      <a:lvl4pPr marL="1600200" indent="-228600" algn="l" rtl="0" eaLnBrk="1" fontAlgn="base" hangingPunct="1">
        <a:lnSpc>
          <a:spcPct val="90000"/>
        </a:lnSpc>
        <a:spcBef>
          <a:spcPts val="500"/>
        </a:spcBef>
        <a:spcAft>
          <a:spcPct val="0"/>
        </a:spcAft>
        <a:buFont typeface="Arial" charset="0"/>
        <a:buChar char="•"/>
        <a:defRPr b="0" kern="1200">
          <a:solidFill>
            <a:schemeClr val="tx1">
              <a:lumMod val="65000"/>
              <a:lumOff val="35000"/>
            </a:schemeClr>
          </a:solidFill>
          <a:latin typeface="Aller Bold"/>
          <a:ea typeface="Arial" charset="0"/>
          <a:cs typeface="Aller Bold"/>
        </a:defRPr>
      </a:lvl4pPr>
      <a:lvl5pPr marL="2057400" indent="-228600" algn="l" rtl="0" eaLnBrk="1" fontAlgn="base" hangingPunct="1">
        <a:lnSpc>
          <a:spcPct val="90000"/>
        </a:lnSpc>
        <a:spcBef>
          <a:spcPts val="500"/>
        </a:spcBef>
        <a:spcAft>
          <a:spcPct val="0"/>
        </a:spcAft>
        <a:buFont typeface="Arial" charset="0"/>
        <a:buChar char="•"/>
        <a:defRPr b="0" kern="1200">
          <a:solidFill>
            <a:schemeClr val="tx1">
              <a:lumMod val="65000"/>
              <a:lumOff val="35000"/>
            </a:schemeClr>
          </a:solidFill>
          <a:latin typeface="Aller Bold"/>
          <a:ea typeface="Arial" charset="0"/>
          <a:cs typeface="Aller 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cell.com/joule/fulltext/S2542-4351(23)00351-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info@klimaschutzagentur-hildesheim.de"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hyperlink" Target="http://www.klimaschutzagentur-hildesheim.d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el 1"/>
          <p:cNvSpPr>
            <a:spLocks noGrp="1"/>
          </p:cNvSpPr>
          <p:nvPr>
            <p:ph type="ctrTitle"/>
          </p:nvPr>
        </p:nvSpPr>
        <p:spPr>
          <a:xfrm>
            <a:off x="1003300" y="817563"/>
            <a:ext cx="9144000" cy="2393950"/>
          </a:xfrm>
        </p:spPr>
        <p:txBody>
          <a:bodyPr/>
          <a:lstStyle/>
          <a:p>
            <a:pPr>
              <a:defRPr/>
            </a:pPr>
            <a:r>
              <a:rPr lang="de-DE" dirty="0"/>
              <a:t>Sieben auf einen Streich  </a:t>
            </a:r>
            <a:br>
              <a:rPr lang="de-DE" dirty="0"/>
            </a:br>
            <a:endParaRPr lang="de-DE" dirty="0">
              <a:latin typeface="Arial Black" charset="0"/>
            </a:endParaRPr>
          </a:p>
        </p:txBody>
      </p:sp>
      <p:sp>
        <p:nvSpPr>
          <p:cNvPr id="3" name="Untertitel 2"/>
          <p:cNvSpPr>
            <a:spLocks noGrp="1"/>
          </p:cNvSpPr>
          <p:nvPr>
            <p:ph type="subTitle" idx="1"/>
          </p:nvPr>
        </p:nvSpPr>
        <p:spPr>
          <a:xfrm>
            <a:off x="1003300" y="3548063"/>
            <a:ext cx="9144000" cy="1404937"/>
          </a:xfrm>
        </p:spPr>
        <p:txBody>
          <a:bodyPr rtlCol="0"/>
          <a:lstStyle/>
          <a:p>
            <a:pPr fontAlgn="auto">
              <a:spcAft>
                <a:spcPts val="0"/>
              </a:spcAft>
              <a:defRPr/>
            </a:pPr>
            <a:br>
              <a:rPr lang="de-DE" dirty="0"/>
            </a:br>
            <a:r>
              <a:rPr lang="de-DE" dirty="0"/>
              <a:t>Die größten Mythen zur Wärmepumpe</a:t>
            </a:r>
            <a:endParaRPr dirty="0"/>
          </a:p>
        </p:txBody>
      </p:sp>
      <p:sp>
        <p:nvSpPr>
          <p:cNvPr id="2" name="Textfeld 1">
            <a:extLst>
              <a:ext uri="{FF2B5EF4-FFF2-40B4-BE49-F238E27FC236}">
                <a16:creationId xmlns:a16="http://schemas.microsoft.com/office/drawing/2014/main" id="{CBFAA3D3-E3E8-9EF5-5E1B-7482C528CE29}"/>
              </a:ext>
            </a:extLst>
          </p:cNvPr>
          <p:cNvSpPr txBox="1"/>
          <p:nvPr/>
        </p:nvSpPr>
        <p:spPr>
          <a:xfrm>
            <a:off x="2794000" y="4840514"/>
            <a:ext cx="6741886" cy="369332"/>
          </a:xfrm>
          <a:prstGeom prst="rect">
            <a:avLst/>
          </a:prstGeom>
          <a:noFill/>
        </p:spPr>
        <p:txBody>
          <a:bodyPr wrap="square" rtlCol="0">
            <a:spAutoFit/>
          </a:bodyPr>
          <a:lstStyle/>
          <a:p>
            <a:r>
              <a:rPr lang="de-DE" dirty="0">
                <a:solidFill>
                  <a:srgbClr val="92D050"/>
                </a:solidFill>
                <a:latin typeface="Aller" panose="02000803040000020004" pitchFamily="2" charset="0"/>
              </a:rPr>
              <a:t>…und ein wenig Aufklärung zum „Heizungsgesetz“ </a:t>
            </a:r>
          </a:p>
        </p:txBody>
      </p:sp>
      <p:sp>
        <p:nvSpPr>
          <p:cNvPr id="4" name="Datumsplatzhalter 3">
            <a:extLst>
              <a:ext uri="{FF2B5EF4-FFF2-40B4-BE49-F238E27FC236}">
                <a16:creationId xmlns:a16="http://schemas.microsoft.com/office/drawing/2014/main" id="{1A4B4D73-31F7-AE4F-7A2C-33F714578E90}"/>
              </a:ext>
            </a:extLst>
          </p:cNvPr>
          <p:cNvSpPr>
            <a:spLocks noGrp="1"/>
          </p:cNvSpPr>
          <p:nvPr>
            <p:ph type="dt" sz="half" idx="10"/>
          </p:nvPr>
        </p:nvSpPr>
        <p:spPr/>
        <p:txBody>
          <a:bodyPr/>
          <a:lstStyle/>
          <a:p>
            <a:pPr>
              <a:defRPr/>
            </a:pPr>
            <a:fld id="{D53044D2-2A12-4472-9E55-CDFCE2820954}" type="datetime1">
              <a:rPr lang="de-DE" smtClean="0"/>
              <a:t>28.01.2026</a:t>
            </a:fld>
            <a:endParaRPr lang="de-DE" dirty="0"/>
          </a:p>
        </p:txBody>
      </p:sp>
      <p:sp>
        <p:nvSpPr>
          <p:cNvPr id="5" name="Fußzeilenplatzhalter 4">
            <a:extLst>
              <a:ext uri="{FF2B5EF4-FFF2-40B4-BE49-F238E27FC236}">
                <a16:creationId xmlns:a16="http://schemas.microsoft.com/office/drawing/2014/main" id="{85169EA4-B4CD-E393-2795-82EF2E2AD5F7}"/>
              </a:ext>
            </a:extLst>
          </p:cNvPr>
          <p:cNvSpPr>
            <a:spLocks noGrp="1"/>
          </p:cNvSpPr>
          <p:nvPr>
            <p:ph type="ftr" sz="quarter" idx="11"/>
          </p:nvPr>
        </p:nvSpPr>
        <p:spPr/>
        <p:txBody>
          <a:bodyPr/>
          <a:lstStyle/>
          <a:p>
            <a:pPr>
              <a:defRPr/>
            </a:pPr>
            <a:r>
              <a:rPr lang="de-DE" dirty="0"/>
              <a:t>Klimaschutzagentur Landkreis Hildesheim gGmbH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1450">
                                          <p:stCondLst>
                                            <p:cond delay="0"/>
                                          </p:stCondLst>
                                        </p:cTn>
                                        <p:tgtEl>
                                          <p:spTgt spid="2">
                                            <p:txEl>
                                              <p:pRg st="0" end="0"/>
                                            </p:txEl>
                                          </p:spTgt>
                                        </p:tgtEl>
                                      </p:cBhvr>
                                    </p:animEffect>
                                    <p:anim calcmode="lin" valueType="num">
                                      <p:cBhvr>
                                        <p:cTn id="8" dur="4555"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65">
                                          <p:stCondLst>
                                            <p:cond delay="1625"/>
                                          </p:stCondLst>
                                        </p:cTn>
                                        <p:tgtEl>
                                          <p:spTgt spid="2">
                                            <p:txEl>
                                              <p:pRg st="0" end="0"/>
                                            </p:txEl>
                                          </p:spTgt>
                                        </p:tgtEl>
                                      </p:cBhvr>
                                      <p:to x="100000" y="60000"/>
                                    </p:animScale>
                                    <p:animScale>
                                      <p:cBhvr>
                                        <p:cTn id="14" dur="415" decel="50000">
                                          <p:stCondLst>
                                            <p:cond delay="1690"/>
                                          </p:stCondLst>
                                        </p:cTn>
                                        <p:tgtEl>
                                          <p:spTgt spid="2">
                                            <p:txEl>
                                              <p:pRg st="0" end="0"/>
                                            </p:txEl>
                                          </p:spTgt>
                                        </p:tgtEl>
                                      </p:cBhvr>
                                      <p:to x="100000" y="100000"/>
                                    </p:animScale>
                                    <p:animScale>
                                      <p:cBhvr>
                                        <p:cTn id="15" dur="65">
                                          <p:stCondLst>
                                            <p:cond delay="3280"/>
                                          </p:stCondLst>
                                        </p:cTn>
                                        <p:tgtEl>
                                          <p:spTgt spid="2">
                                            <p:txEl>
                                              <p:pRg st="0" end="0"/>
                                            </p:txEl>
                                          </p:spTgt>
                                        </p:tgtEl>
                                      </p:cBhvr>
                                      <p:to x="100000" y="80000"/>
                                    </p:animScale>
                                    <p:animScale>
                                      <p:cBhvr>
                                        <p:cTn id="16" dur="415" decel="50000">
                                          <p:stCondLst>
                                            <p:cond delay="3345"/>
                                          </p:stCondLst>
                                        </p:cTn>
                                        <p:tgtEl>
                                          <p:spTgt spid="2">
                                            <p:txEl>
                                              <p:pRg st="0" end="0"/>
                                            </p:txEl>
                                          </p:spTgt>
                                        </p:tgtEl>
                                      </p:cBhvr>
                                      <p:to x="100000" y="100000"/>
                                    </p:animScale>
                                    <p:animScale>
                                      <p:cBhvr>
                                        <p:cTn id="17" dur="65">
                                          <p:stCondLst>
                                            <p:cond delay="4105"/>
                                          </p:stCondLst>
                                        </p:cTn>
                                        <p:tgtEl>
                                          <p:spTgt spid="2">
                                            <p:txEl>
                                              <p:pRg st="0" end="0"/>
                                            </p:txEl>
                                          </p:spTgt>
                                        </p:tgtEl>
                                      </p:cBhvr>
                                      <p:to x="100000" y="90000"/>
                                    </p:animScale>
                                    <p:animScale>
                                      <p:cBhvr>
                                        <p:cTn id="18" dur="415" decel="50000">
                                          <p:stCondLst>
                                            <p:cond delay="4170"/>
                                          </p:stCondLst>
                                        </p:cTn>
                                        <p:tgtEl>
                                          <p:spTgt spid="2">
                                            <p:txEl>
                                              <p:pRg st="0" end="0"/>
                                            </p:txEl>
                                          </p:spTgt>
                                        </p:tgtEl>
                                      </p:cBhvr>
                                      <p:to x="100000" y="100000"/>
                                    </p:animScale>
                                    <p:animScale>
                                      <p:cBhvr>
                                        <p:cTn id="19" dur="65">
                                          <p:stCondLst>
                                            <p:cond delay="4520"/>
                                          </p:stCondLst>
                                        </p:cTn>
                                        <p:tgtEl>
                                          <p:spTgt spid="2">
                                            <p:txEl>
                                              <p:pRg st="0" end="0"/>
                                            </p:txEl>
                                          </p:spTgt>
                                        </p:tgtEl>
                                      </p:cBhvr>
                                      <p:to x="100000" y="95000"/>
                                    </p:animScale>
                                    <p:animScale>
                                      <p:cBhvr>
                                        <p:cTn id="20" dur="415" decel="50000">
                                          <p:stCondLst>
                                            <p:cond delay="4585"/>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5F7F-0AB5-402E-9A0E-B48A0DBB68F4}"/>
              </a:ext>
            </a:extLst>
          </p:cNvPr>
          <p:cNvSpPr>
            <a:spLocks noGrp="1"/>
          </p:cNvSpPr>
          <p:nvPr>
            <p:ph type="title"/>
          </p:nvPr>
        </p:nvSpPr>
        <p:spPr/>
        <p:txBody>
          <a:bodyPr/>
          <a:lstStyle/>
          <a:p>
            <a:r>
              <a:rPr lang="de-DE" dirty="0"/>
              <a:t>Sieben auf einen Streich – </a:t>
            </a:r>
            <a:br>
              <a:rPr lang="de-DE" dirty="0"/>
            </a:br>
            <a:r>
              <a:rPr lang="de-DE" dirty="0"/>
              <a:t>die größten Mythen zur Wärmepumpe</a:t>
            </a:r>
          </a:p>
        </p:txBody>
      </p:sp>
      <p:sp>
        <p:nvSpPr>
          <p:cNvPr id="3" name="Inhaltsplatzhalter 2">
            <a:extLst>
              <a:ext uri="{FF2B5EF4-FFF2-40B4-BE49-F238E27FC236}">
                <a16:creationId xmlns:a16="http://schemas.microsoft.com/office/drawing/2014/main" id="{36807B67-1158-4EDE-89B8-127B19A73559}"/>
              </a:ext>
            </a:extLst>
          </p:cNvPr>
          <p:cNvSpPr>
            <a:spLocks noGrp="1"/>
          </p:cNvSpPr>
          <p:nvPr>
            <p:ph idx="1"/>
          </p:nvPr>
        </p:nvSpPr>
        <p:spPr>
          <a:xfrm>
            <a:off x="838200" y="1528574"/>
            <a:ext cx="6298406" cy="524669"/>
          </a:xfrm>
        </p:spPr>
        <p:txBody>
          <a:bodyPr/>
          <a:lstStyle/>
          <a:p>
            <a:pPr marL="0" indent="0">
              <a:buNone/>
            </a:pPr>
            <a:r>
              <a:rPr lang="de-DE" dirty="0"/>
              <a:t>3. Wärmepumpen sind Stromfresser</a:t>
            </a:r>
          </a:p>
        </p:txBody>
      </p:sp>
      <p:sp>
        <p:nvSpPr>
          <p:cNvPr id="5" name="Textfeld 4">
            <a:extLst>
              <a:ext uri="{FF2B5EF4-FFF2-40B4-BE49-F238E27FC236}">
                <a16:creationId xmlns:a16="http://schemas.microsoft.com/office/drawing/2014/main" id="{44206798-C3F6-46C2-9E8B-3CBD9B30D214}"/>
              </a:ext>
            </a:extLst>
          </p:cNvPr>
          <p:cNvSpPr txBox="1"/>
          <p:nvPr/>
        </p:nvSpPr>
        <p:spPr>
          <a:xfrm>
            <a:off x="6408057" y="2509440"/>
            <a:ext cx="5414849" cy="3416320"/>
          </a:xfrm>
          <a:prstGeom prst="rect">
            <a:avLst/>
          </a:prstGeom>
          <a:noFill/>
        </p:spPr>
        <p:txBody>
          <a:bodyPr wrap="square" rtlCol="0">
            <a:spAutoFit/>
          </a:bodyPr>
          <a:lstStyle/>
          <a:p>
            <a:r>
              <a:rPr lang="de-DE" dirty="0"/>
              <a:t>WP arbeiten mit Strom und erhöhen damit den Stromverbrauch. </a:t>
            </a:r>
          </a:p>
          <a:p>
            <a:endParaRPr lang="de-DE" dirty="0"/>
          </a:p>
          <a:p>
            <a:r>
              <a:rPr lang="de-DE" dirty="0"/>
              <a:t>Aber auf Grund des Wirkungsgrades zwischen 3 – 5 sind sie keine Stromfresser sondern Stromverwerter</a:t>
            </a:r>
          </a:p>
          <a:p>
            <a:endParaRPr lang="de-DE" dirty="0"/>
          </a:p>
          <a:p>
            <a:r>
              <a:rPr lang="de-DE" dirty="0"/>
              <a:t>aus 1 kW Strom werden 3 -5 kW Wärme . Erinnerung : 1 kW Heizöl oder Gas erzeugen max. 1 kW Wärme.</a:t>
            </a:r>
          </a:p>
          <a:p>
            <a:endParaRPr lang="de-DE" dirty="0"/>
          </a:p>
          <a:p>
            <a:r>
              <a:rPr lang="de-DE" dirty="0"/>
              <a:t>Haushalte mit Wärmepumpe bekommen im Gegenzug für die netzorientierte Steuerung eine Vergütung: Sie zahlen reduzierte Netzentgelte.</a:t>
            </a:r>
          </a:p>
        </p:txBody>
      </p:sp>
      <p:pic>
        <p:nvPicPr>
          <p:cNvPr id="6" name="Grafik 5">
            <a:extLst>
              <a:ext uri="{FF2B5EF4-FFF2-40B4-BE49-F238E27FC236}">
                <a16:creationId xmlns:a16="http://schemas.microsoft.com/office/drawing/2014/main" id="{8D154359-D67B-427E-BEE1-1AA0A472EB60}"/>
              </a:ext>
            </a:extLst>
          </p:cNvPr>
          <p:cNvPicPr>
            <a:picLocks noChangeAspect="1"/>
          </p:cNvPicPr>
          <p:nvPr/>
        </p:nvPicPr>
        <p:blipFill>
          <a:blip r:embed="rId3"/>
          <a:stretch>
            <a:fillRect/>
          </a:stretch>
        </p:blipFill>
        <p:spPr>
          <a:xfrm>
            <a:off x="2445544" y="2509440"/>
            <a:ext cx="3467912" cy="3336131"/>
          </a:xfrm>
          <a:prstGeom prst="rect">
            <a:avLst/>
          </a:prstGeom>
        </p:spPr>
      </p:pic>
      <p:pic>
        <p:nvPicPr>
          <p:cNvPr id="7" name="Grafik 6">
            <a:extLst>
              <a:ext uri="{FF2B5EF4-FFF2-40B4-BE49-F238E27FC236}">
                <a16:creationId xmlns:a16="http://schemas.microsoft.com/office/drawing/2014/main" id="{E65153E1-AA9A-433E-B520-5DB8806AD674}"/>
              </a:ext>
            </a:extLst>
          </p:cNvPr>
          <p:cNvPicPr>
            <a:picLocks noChangeAspect="1"/>
          </p:cNvPicPr>
          <p:nvPr/>
        </p:nvPicPr>
        <p:blipFill>
          <a:blip r:embed="rId4"/>
          <a:stretch>
            <a:fillRect/>
          </a:stretch>
        </p:blipFill>
        <p:spPr>
          <a:xfrm>
            <a:off x="6408057" y="1916764"/>
            <a:ext cx="5302671" cy="4439586"/>
          </a:xfrm>
          <a:prstGeom prst="rect">
            <a:avLst/>
          </a:prstGeom>
        </p:spPr>
      </p:pic>
      <p:sp>
        <p:nvSpPr>
          <p:cNvPr id="4" name="Datumsplatzhalter 3">
            <a:extLst>
              <a:ext uri="{FF2B5EF4-FFF2-40B4-BE49-F238E27FC236}">
                <a16:creationId xmlns:a16="http://schemas.microsoft.com/office/drawing/2014/main" id="{8F7CE6CE-01E7-6566-07B6-48650A93F563}"/>
              </a:ext>
            </a:extLst>
          </p:cNvPr>
          <p:cNvSpPr>
            <a:spLocks noGrp="1"/>
          </p:cNvSpPr>
          <p:nvPr>
            <p:ph type="dt" sz="half" idx="10"/>
          </p:nvPr>
        </p:nvSpPr>
        <p:spPr/>
        <p:txBody>
          <a:bodyPr/>
          <a:lstStyle/>
          <a:p>
            <a:pPr>
              <a:defRPr/>
            </a:pPr>
            <a:fld id="{AE69DE63-EB5C-4BB1-B1C9-77DA72F6E23E}" type="datetime1">
              <a:rPr lang="de-DE" smtClean="0"/>
              <a:t>28.01.2026</a:t>
            </a:fld>
            <a:endParaRPr lang="de-DE" dirty="0"/>
          </a:p>
        </p:txBody>
      </p:sp>
      <p:sp>
        <p:nvSpPr>
          <p:cNvPr id="8" name="Fußzeilenplatzhalter 7">
            <a:extLst>
              <a:ext uri="{FF2B5EF4-FFF2-40B4-BE49-F238E27FC236}">
                <a16:creationId xmlns:a16="http://schemas.microsoft.com/office/drawing/2014/main" id="{BF148C4D-9220-8ED0-8CDE-5C941853ABAF}"/>
              </a:ext>
            </a:extLst>
          </p:cNvPr>
          <p:cNvSpPr>
            <a:spLocks noGrp="1"/>
          </p:cNvSpPr>
          <p:nvPr>
            <p:ph type="ftr" sz="quarter" idx="11"/>
          </p:nvPr>
        </p:nvSpPr>
        <p:spPr/>
        <p:txBody>
          <a:bodyPr/>
          <a:lstStyle/>
          <a:p>
            <a:pPr>
              <a:defRPr/>
            </a:pPr>
            <a:r>
              <a:rPr lang="de-DE" dirty="0"/>
              <a:t>Klimaschutzagentur Landkreis Hildesheim gGmbH</a:t>
            </a:r>
          </a:p>
        </p:txBody>
      </p:sp>
      <p:sp>
        <p:nvSpPr>
          <p:cNvPr id="9" name="Foliennummernplatzhalter 8">
            <a:extLst>
              <a:ext uri="{FF2B5EF4-FFF2-40B4-BE49-F238E27FC236}">
                <a16:creationId xmlns:a16="http://schemas.microsoft.com/office/drawing/2014/main" id="{34311397-1878-E6D4-D7AD-87C748503A25}"/>
              </a:ext>
            </a:extLst>
          </p:cNvPr>
          <p:cNvSpPr>
            <a:spLocks noGrp="1"/>
          </p:cNvSpPr>
          <p:nvPr>
            <p:ph type="sldNum" sz="quarter" idx="12"/>
          </p:nvPr>
        </p:nvSpPr>
        <p:spPr/>
        <p:txBody>
          <a:bodyPr/>
          <a:lstStyle/>
          <a:p>
            <a:pPr>
              <a:defRPr/>
            </a:pPr>
            <a:fld id="{4720B605-C6AC-B44B-9414-CAA021D2E092}" type="slidenum">
              <a:rPr lang="de-DE" smtClean="0"/>
              <a:pPr>
                <a:defRPr/>
              </a:pPr>
              <a:t>10</a:t>
            </a:fld>
            <a:endParaRPr lang="de-DE"/>
          </a:p>
        </p:txBody>
      </p:sp>
      <p:sp>
        <p:nvSpPr>
          <p:cNvPr id="11" name="Textfeld 10">
            <a:extLst>
              <a:ext uri="{FF2B5EF4-FFF2-40B4-BE49-F238E27FC236}">
                <a16:creationId xmlns:a16="http://schemas.microsoft.com/office/drawing/2014/main" id="{0EDD8D22-9F0B-F23B-788D-B005C008271E}"/>
              </a:ext>
            </a:extLst>
          </p:cNvPr>
          <p:cNvSpPr txBox="1"/>
          <p:nvPr/>
        </p:nvSpPr>
        <p:spPr>
          <a:xfrm>
            <a:off x="838200" y="5870620"/>
            <a:ext cx="6097314" cy="230832"/>
          </a:xfrm>
          <a:prstGeom prst="rect">
            <a:avLst/>
          </a:prstGeom>
          <a:noFill/>
        </p:spPr>
        <p:txBody>
          <a:bodyPr wrap="square">
            <a:spAutoFit/>
          </a:bodyPr>
          <a:lstStyle/>
          <a:p>
            <a:r>
              <a:rPr lang="de-DE" sz="900" dirty="0"/>
              <a:t>https://www.heizsparer.de/heizung/heizungssysteme/waermepumpe/waermepumpen-betriebskostenrechner</a:t>
            </a:r>
          </a:p>
        </p:txBody>
      </p:sp>
    </p:spTree>
    <p:extLst>
      <p:ext uri="{BB962C8B-B14F-4D97-AF65-F5344CB8AC3E}">
        <p14:creationId xmlns:p14="http://schemas.microsoft.com/office/powerpoint/2010/main" val="255334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ircle(in)">
                                      <p:cBhvr>
                                        <p:cTn id="22" dur="20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circle(in)">
                                      <p:cBhvr>
                                        <p:cTn id="27" dur="20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5F7F-0AB5-402E-9A0E-B48A0DBB68F4}"/>
              </a:ext>
            </a:extLst>
          </p:cNvPr>
          <p:cNvSpPr>
            <a:spLocks noGrp="1"/>
          </p:cNvSpPr>
          <p:nvPr>
            <p:ph type="title"/>
          </p:nvPr>
        </p:nvSpPr>
        <p:spPr/>
        <p:txBody>
          <a:bodyPr/>
          <a:lstStyle/>
          <a:p>
            <a:r>
              <a:rPr lang="de-DE" dirty="0"/>
              <a:t>Sieben auf einen Streich – </a:t>
            </a:r>
            <a:br>
              <a:rPr lang="de-DE" dirty="0"/>
            </a:br>
            <a:r>
              <a:rPr lang="de-DE" dirty="0"/>
              <a:t>die größten Mythen zur Wärmepumpe</a:t>
            </a:r>
          </a:p>
        </p:txBody>
      </p:sp>
      <p:sp>
        <p:nvSpPr>
          <p:cNvPr id="3" name="Inhaltsplatzhalter 2">
            <a:extLst>
              <a:ext uri="{FF2B5EF4-FFF2-40B4-BE49-F238E27FC236}">
                <a16:creationId xmlns:a16="http://schemas.microsoft.com/office/drawing/2014/main" id="{36807B67-1158-4EDE-89B8-127B19A73559}"/>
              </a:ext>
            </a:extLst>
          </p:cNvPr>
          <p:cNvSpPr>
            <a:spLocks noGrp="1"/>
          </p:cNvSpPr>
          <p:nvPr>
            <p:ph idx="1"/>
          </p:nvPr>
        </p:nvSpPr>
        <p:spPr>
          <a:xfrm>
            <a:off x="838200" y="1613269"/>
            <a:ext cx="9213056" cy="603250"/>
          </a:xfrm>
        </p:spPr>
        <p:txBody>
          <a:bodyPr/>
          <a:lstStyle/>
          <a:p>
            <a:pPr marL="0" indent="0">
              <a:buNone/>
            </a:pPr>
            <a:r>
              <a:rPr lang="de-DE" dirty="0"/>
              <a:t>4. Wärmepumpen funktionieren nicht bei Frost</a:t>
            </a:r>
          </a:p>
          <a:p>
            <a:pPr marL="0" indent="0">
              <a:buNone/>
            </a:pPr>
            <a:endParaRPr lang="de-DE" dirty="0"/>
          </a:p>
        </p:txBody>
      </p:sp>
      <p:sp>
        <p:nvSpPr>
          <p:cNvPr id="4" name="Textfeld 3">
            <a:extLst>
              <a:ext uri="{FF2B5EF4-FFF2-40B4-BE49-F238E27FC236}">
                <a16:creationId xmlns:a16="http://schemas.microsoft.com/office/drawing/2014/main" id="{0D8D478F-E445-4BF0-A2E5-840710D8D9FB}"/>
              </a:ext>
            </a:extLst>
          </p:cNvPr>
          <p:cNvSpPr txBox="1"/>
          <p:nvPr/>
        </p:nvSpPr>
        <p:spPr>
          <a:xfrm>
            <a:off x="8436769" y="3007519"/>
            <a:ext cx="3400425" cy="1754326"/>
          </a:xfrm>
          <a:prstGeom prst="rect">
            <a:avLst/>
          </a:prstGeom>
          <a:noFill/>
        </p:spPr>
        <p:txBody>
          <a:bodyPr wrap="square" rtlCol="0">
            <a:spAutoFit/>
          </a:bodyPr>
          <a:lstStyle/>
          <a:p>
            <a:r>
              <a:rPr lang="de-DE" dirty="0"/>
              <a:t>Eine britische Studie aus 2023 belegt: </a:t>
            </a:r>
          </a:p>
          <a:p>
            <a:r>
              <a:rPr lang="de-DE" dirty="0"/>
              <a:t>Bis minus 30 °C sind WP effizienter als konventionelle Öl- oder Gasheizungssysteme</a:t>
            </a:r>
          </a:p>
          <a:p>
            <a:endParaRPr lang="de-DE" dirty="0"/>
          </a:p>
        </p:txBody>
      </p:sp>
      <p:pic>
        <p:nvPicPr>
          <p:cNvPr id="5" name="Grafik 4">
            <a:extLst>
              <a:ext uri="{FF2B5EF4-FFF2-40B4-BE49-F238E27FC236}">
                <a16:creationId xmlns:a16="http://schemas.microsoft.com/office/drawing/2014/main" id="{8F571F59-7659-43C0-8AA9-5BDBF73DA0AB}"/>
              </a:ext>
            </a:extLst>
          </p:cNvPr>
          <p:cNvPicPr>
            <a:picLocks noChangeAspect="1"/>
          </p:cNvPicPr>
          <p:nvPr/>
        </p:nvPicPr>
        <p:blipFill>
          <a:blip r:embed="rId3"/>
          <a:srcRect t="7019" r="2305"/>
          <a:stretch/>
        </p:blipFill>
        <p:spPr>
          <a:xfrm>
            <a:off x="996124" y="2198687"/>
            <a:ext cx="6170105" cy="4157663"/>
          </a:xfrm>
          <a:prstGeom prst="rect">
            <a:avLst/>
          </a:prstGeom>
        </p:spPr>
      </p:pic>
      <p:sp>
        <p:nvSpPr>
          <p:cNvPr id="6" name="Textfeld 5">
            <a:extLst>
              <a:ext uri="{FF2B5EF4-FFF2-40B4-BE49-F238E27FC236}">
                <a16:creationId xmlns:a16="http://schemas.microsoft.com/office/drawing/2014/main" id="{44F50C23-FA59-421B-9319-5B5BCA4D2B9C}"/>
              </a:ext>
            </a:extLst>
          </p:cNvPr>
          <p:cNvSpPr txBox="1"/>
          <p:nvPr/>
        </p:nvSpPr>
        <p:spPr>
          <a:xfrm>
            <a:off x="8778875" y="4550569"/>
            <a:ext cx="2658269" cy="369332"/>
          </a:xfrm>
          <a:prstGeom prst="rect">
            <a:avLst/>
          </a:prstGeom>
          <a:noFill/>
        </p:spPr>
        <p:txBody>
          <a:bodyPr wrap="square" rtlCol="0">
            <a:spAutoFit/>
          </a:bodyPr>
          <a:lstStyle/>
          <a:p>
            <a:endParaRPr lang="de-DE"/>
          </a:p>
        </p:txBody>
      </p:sp>
      <p:sp>
        <p:nvSpPr>
          <p:cNvPr id="7" name="Textfeld 6">
            <a:extLst>
              <a:ext uri="{FF2B5EF4-FFF2-40B4-BE49-F238E27FC236}">
                <a16:creationId xmlns:a16="http://schemas.microsoft.com/office/drawing/2014/main" id="{01FF9982-D9F1-4595-860A-BC77964D3485}"/>
              </a:ext>
            </a:extLst>
          </p:cNvPr>
          <p:cNvSpPr txBox="1"/>
          <p:nvPr/>
        </p:nvSpPr>
        <p:spPr>
          <a:xfrm>
            <a:off x="9237560" y="4640818"/>
            <a:ext cx="2721769" cy="400110"/>
          </a:xfrm>
          <a:prstGeom prst="rect">
            <a:avLst/>
          </a:prstGeom>
          <a:noFill/>
        </p:spPr>
        <p:txBody>
          <a:bodyPr wrap="square" rtlCol="0">
            <a:spAutoFit/>
          </a:bodyPr>
          <a:lstStyle/>
          <a:p>
            <a:r>
              <a:rPr lang="en-US" sz="1000" u="sng" dirty="0">
                <a:hlinkClick r:id="rId4">
                  <a:extLst>
                    <a:ext uri="{A12FA001-AC4F-418D-AE19-62706E023703}">
                      <ahyp:hlinkClr xmlns:ahyp="http://schemas.microsoft.com/office/drawing/2018/hyperlinkcolor" val="tx"/>
                    </a:ext>
                  </a:extLst>
                </a:hlinkClick>
              </a:rPr>
              <a:t>Quelle : </a:t>
            </a:r>
            <a:r>
              <a:rPr lang="en-US" sz="1000" dirty="0">
                <a:hlinkClick r:id="rId4">
                  <a:extLst>
                    <a:ext uri="{A12FA001-AC4F-418D-AE19-62706E023703}">
                      <ahyp:hlinkClr xmlns:ahyp="http://schemas.microsoft.com/office/drawing/2018/hyperlinkcolor" val="tx"/>
                    </a:ext>
                  </a:extLst>
                </a:hlinkClick>
              </a:rPr>
              <a:t>Coming in from the cold: Heat pump efficiency at low temperatures: Joule</a:t>
            </a:r>
            <a:endParaRPr lang="de-DE" sz="1000" dirty="0"/>
          </a:p>
        </p:txBody>
      </p:sp>
      <p:sp>
        <p:nvSpPr>
          <p:cNvPr id="8" name="Datumsplatzhalter 7">
            <a:extLst>
              <a:ext uri="{FF2B5EF4-FFF2-40B4-BE49-F238E27FC236}">
                <a16:creationId xmlns:a16="http://schemas.microsoft.com/office/drawing/2014/main" id="{CDA25286-3119-834B-848C-48E73B51138E}"/>
              </a:ext>
            </a:extLst>
          </p:cNvPr>
          <p:cNvSpPr>
            <a:spLocks noGrp="1"/>
          </p:cNvSpPr>
          <p:nvPr>
            <p:ph type="dt" sz="half" idx="10"/>
          </p:nvPr>
        </p:nvSpPr>
        <p:spPr/>
        <p:txBody>
          <a:bodyPr/>
          <a:lstStyle/>
          <a:p>
            <a:pPr>
              <a:defRPr/>
            </a:pPr>
            <a:fld id="{077BD0BA-E5ED-456F-911B-4D3128C913B7}" type="datetime1">
              <a:rPr lang="de-DE" smtClean="0"/>
              <a:t>28.01.2026</a:t>
            </a:fld>
            <a:endParaRPr lang="de-DE" dirty="0"/>
          </a:p>
        </p:txBody>
      </p:sp>
      <p:sp>
        <p:nvSpPr>
          <p:cNvPr id="10" name="Fußzeilenplatzhalter 9">
            <a:extLst>
              <a:ext uri="{FF2B5EF4-FFF2-40B4-BE49-F238E27FC236}">
                <a16:creationId xmlns:a16="http://schemas.microsoft.com/office/drawing/2014/main" id="{C72CAB3C-EC30-9033-BADF-A31150C60693}"/>
              </a:ext>
            </a:extLst>
          </p:cNvPr>
          <p:cNvSpPr>
            <a:spLocks noGrp="1"/>
          </p:cNvSpPr>
          <p:nvPr>
            <p:ph type="ftr" sz="quarter" idx="11"/>
          </p:nvPr>
        </p:nvSpPr>
        <p:spPr/>
        <p:txBody>
          <a:bodyPr/>
          <a:lstStyle/>
          <a:p>
            <a:pPr>
              <a:defRPr/>
            </a:pPr>
            <a:r>
              <a:rPr lang="de-DE" dirty="0"/>
              <a:t>Klimaschutzagentur Landkreis Hildesheim gGmbH</a:t>
            </a:r>
          </a:p>
        </p:txBody>
      </p:sp>
      <p:sp>
        <p:nvSpPr>
          <p:cNvPr id="11" name="Foliennummernplatzhalter 10">
            <a:extLst>
              <a:ext uri="{FF2B5EF4-FFF2-40B4-BE49-F238E27FC236}">
                <a16:creationId xmlns:a16="http://schemas.microsoft.com/office/drawing/2014/main" id="{D5EF8CD4-9399-C759-4DD5-2A7BD7902552}"/>
              </a:ext>
            </a:extLst>
          </p:cNvPr>
          <p:cNvSpPr>
            <a:spLocks noGrp="1"/>
          </p:cNvSpPr>
          <p:nvPr>
            <p:ph type="sldNum" sz="quarter" idx="12"/>
          </p:nvPr>
        </p:nvSpPr>
        <p:spPr/>
        <p:txBody>
          <a:bodyPr/>
          <a:lstStyle/>
          <a:p>
            <a:pPr>
              <a:defRPr/>
            </a:pPr>
            <a:fld id="{4720B605-C6AC-B44B-9414-CAA021D2E092}" type="slidenum">
              <a:rPr lang="de-DE" smtClean="0"/>
              <a:pPr>
                <a:defRPr/>
              </a:pPr>
              <a:t>11</a:t>
            </a:fld>
            <a:endParaRPr lang="de-DE"/>
          </a:p>
        </p:txBody>
      </p:sp>
    </p:spTree>
    <p:extLst>
      <p:ext uri="{BB962C8B-B14F-4D97-AF65-F5344CB8AC3E}">
        <p14:creationId xmlns:p14="http://schemas.microsoft.com/office/powerpoint/2010/main" val="14172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5F7F-0AB5-402E-9A0E-B48A0DBB68F4}"/>
              </a:ext>
            </a:extLst>
          </p:cNvPr>
          <p:cNvSpPr>
            <a:spLocks noGrp="1"/>
          </p:cNvSpPr>
          <p:nvPr>
            <p:ph type="title"/>
          </p:nvPr>
        </p:nvSpPr>
        <p:spPr/>
        <p:txBody>
          <a:bodyPr/>
          <a:lstStyle/>
          <a:p>
            <a:r>
              <a:rPr lang="de-DE" dirty="0"/>
              <a:t>Sieben auf einen Streich – </a:t>
            </a:r>
            <a:br>
              <a:rPr lang="de-DE" dirty="0"/>
            </a:br>
            <a:r>
              <a:rPr lang="de-DE" dirty="0"/>
              <a:t>die größten Mythen zur Wärmepumpe</a:t>
            </a:r>
          </a:p>
        </p:txBody>
      </p:sp>
      <p:sp>
        <p:nvSpPr>
          <p:cNvPr id="3" name="Inhaltsplatzhalter 2">
            <a:extLst>
              <a:ext uri="{FF2B5EF4-FFF2-40B4-BE49-F238E27FC236}">
                <a16:creationId xmlns:a16="http://schemas.microsoft.com/office/drawing/2014/main" id="{36807B67-1158-4EDE-89B8-127B19A73559}"/>
              </a:ext>
            </a:extLst>
          </p:cNvPr>
          <p:cNvSpPr>
            <a:spLocks noGrp="1"/>
          </p:cNvSpPr>
          <p:nvPr>
            <p:ph idx="1"/>
          </p:nvPr>
        </p:nvSpPr>
        <p:spPr>
          <a:xfrm>
            <a:off x="838200" y="1825625"/>
            <a:ext cx="4733925" cy="581819"/>
          </a:xfrm>
        </p:spPr>
        <p:txBody>
          <a:bodyPr/>
          <a:lstStyle/>
          <a:p>
            <a:pPr marL="0" indent="0">
              <a:buNone/>
            </a:pPr>
            <a:r>
              <a:rPr lang="de-DE" dirty="0"/>
              <a:t>5. Wärmepumpen sind laut</a:t>
            </a:r>
          </a:p>
        </p:txBody>
      </p:sp>
      <p:pic>
        <p:nvPicPr>
          <p:cNvPr id="5" name="Grafik 4">
            <a:extLst>
              <a:ext uri="{FF2B5EF4-FFF2-40B4-BE49-F238E27FC236}">
                <a16:creationId xmlns:a16="http://schemas.microsoft.com/office/drawing/2014/main" id="{6D87C994-F0FD-4804-A36E-6C27CB4B2A19}"/>
              </a:ext>
            </a:extLst>
          </p:cNvPr>
          <p:cNvPicPr>
            <a:picLocks noChangeAspect="1"/>
          </p:cNvPicPr>
          <p:nvPr/>
        </p:nvPicPr>
        <p:blipFill>
          <a:blip r:embed="rId3"/>
          <a:stretch>
            <a:fillRect/>
          </a:stretch>
        </p:blipFill>
        <p:spPr>
          <a:xfrm>
            <a:off x="673298" y="2247037"/>
            <a:ext cx="3950494" cy="3950494"/>
          </a:xfrm>
          <a:prstGeom prst="rect">
            <a:avLst/>
          </a:prstGeom>
        </p:spPr>
      </p:pic>
      <p:pic>
        <p:nvPicPr>
          <p:cNvPr id="6" name="Grafik 5">
            <a:extLst>
              <a:ext uri="{FF2B5EF4-FFF2-40B4-BE49-F238E27FC236}">
                <a16:creationId xmlns:a16="http://schemas.microsoft.com/office/drawing/2014/main" id="{26C8EF6F-FA91-4A88-9092-9B7D8DCE69E5}"/>
              </a:ext>
            </a:extLst>
          </p:cNvPr>
          <p:cNvPicPr>
            <a:picLocks noChangeAspect="1"/>
          </p:cNvPicPr>
          <p:nvPr/>
        </p:nvPicPr>
        <p:blipFill>
          <a:blip r:embed="rId4"/>
          <a:stretch>
            <a:fillRect/>
          </a:stretch>
        </p:blipFill>
        <p:spPr>
          <a:xfrm>
            <a:off x="7918252" y="2810842"/>
            <a:ext cx="4107656" cy="2625965"/>
          </a:xfrm>
          <a:prstGeom prst="rect">
            <a:avLst/>
          </a:prstGeom>
        </p:spPr>
      </p:pic>
      <p:sp>
        <p:nvSpPr>
          <p:cNvPr id="7" name="Rechteck 6">
            <a:extLst>
              <a:ext uri="{FF2B5EF4-FFF2-40B4-BE49-F238E27FC236}">
                <a16:creationId xmlns:a16="http://schemas.microsoft.com/office/drawing/2014/main" id="{4D00B12F-B62D-4C81-A795-D9B9E147CCE7}"/>
              </a:ext>
            </a:extLst>
          </p:cNvPr>
          <p:cNvSpPr/>
          <p:nvPr/>
        </p:nvSpPr>
        <p:spPr>
          <a:xfrm>
            <a:off x="9284844" y="5737859"/>
            <a:ext cx="2412840" cy="246221"/>
          </a:xfrm>
          <a:prstGeom prst="rect">
            <a:avLst/>
          </a:prstGeom>
        </p:spPr>
        <p:txBody>
          <a:bodyPr wrap="none">
            <a:spAutoFit/>
          </a:bodyPr>
          <a:lstStyle/>
          <a:p>
            <a:r>
              <a:rPr lang="de-DE" sz="1000" dirty="0"/>
              <a:t>Quelle: HÖREX Hör-Akustik eG, Stand 2022</a:t>
            </a:r>
          </a:p>
        </p:txBody>
      </p:sp>
      <p:sp>
        <p:nvSpPr>
          <p:cNvPr id="4" name="Pfeil: nach unten 3">
            <a:extLst>
              <a:ext uri="{FF2B5EF4-FFF2-40B4-BE49-F238E27FC236}">
                <a16:creationId xmlns:a16="http://schemas.microsoft.com/office/drawing/2014/main" id="{1B524B71-17E6-CF03-189E-776AADAA2225}"/>
              </a:ext>
            </a:extLst>
          </p:cNvPr>
          <p:cNvSpPr/>
          <p:nvPr/>
        </p:nvSpPr>
        <p:spPr>
          <a:xfrm>
            <a:off x="10080564" y="2247037"/>
            <a:ext cx="425213" cy="495813"/>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BEE1D4E9-F684-D4F2-914E-CEBDC3E8EC3D}"/>
              </a:ext>
            </a:extLst>
          </p:cNvPr>
          <p:cNvSpPr txBox="1"/>
          <p:nvPr/>
        </p:nvSpPr>
        <p:spPr>
          <a:xfrm>
            <a:off x="4623792" y="3157895"/>
            <a:ext cx="3221179" cy="2585323"/>
          </a:xfrm>
          <a:prstGeom prst="rect">
            <a:avLst/>
          </a:prstGeom>
          <a:noFill/>
        </p:spPr>
        <p:txBody>
          <a:bodyPr wrap="square">
            <a:spAutoFit/>
          </a:bodyPr>
          <a:lstStyle/>
          <a:p>
            <a:r>
              <a:rPr lang="de-DE" b="1" i="0" dirty="0">
                <a:solidFill>
                  <a:srgbClr val="323232"/>
                </a:solidFill>
                <a:effectLst/>
                <a:latin typeface="Open Sans" panose="020B0606030504020204" pitchFamily="34" charset="0"/>
              </a:rPr>
              <a:t>Gut zu wissen:</a:t>
            </a:r>
            <a:r>
              <a:rPr lang="de-DE" b="0" i="0" dirty="0">
                <a:solidFill>
                  <a:srgbClr val="323232"/>
                </a:solidFill>
                <a:effectLst/>
                <a:latin typeface="Open Sans" panose="020B0606030504020204" pitchFamily="34" charset="0"/>
              </a:rPr>
              <a:t> </a:t>
            </a:r>
          </a:p>
          <a:p>
            <a:r>
              <a:rPr lang="de-DE" dirty="0">
                <a:solidFill>
                  <a:srgbClr val="323232"/>
                </a:solidFill>
                <a:latin typeface="Open Sans" panose="020B0606030504020204" pitchFamily="34" charset="0"/>
              </a:rPr>
              <a:t>Die </a:t>
            </a:r>
            <a:r>
              <a:rPr lang="de-DE" b="0" i="0" dirty="0">
                <a:solidFill>
                  <a:srgbClr val="323232"/>
                </a:solidFill>
                <a:effectLst/>
                <a:latin typeface="Open Sans" panose="020B0606030504020204" pitchFamily="34" charset="0"/>
              </a:rPr>
              <a:t>leiseste Wärmepumpe (5-kW-Anlage) unterschreitet im schallreduzierten Betrieb mit </a:t>
            </a:r>
            <a:r>
              <a:rPr lang="de-DE" b="1" i="0" dirty="0">
                <a:solidFill>
                  <a:srgbClr val="323232"/>
                </a:solidFill>
                <a:effectLst/>
                <a:latin typeface="Open Sans" panose="020B0606030504020204" pitchFamily="34" charset="0"/>
              </a:rPr>
              <a:t>28,5 Dezibel </a:t>
            </a:r>
            <a:r>
              <a:rPr lang="de-DE" b="0" i="0" dirty="0">
                <a:solidFill>
                  <a:srgbClr val="323232"/>
                </a:solidFill>
                <a:effectLst/>
                <a:latin typeface="Open Sans" panose="020B0606030504020204" pitchFamily="34" charset="0"/>
              </a:rPr>
              <a:t>bei drei Metern Entfernung den nächtlichen Grenzwert für reine Wohngebiete von 35 Dezibel deutlich.</a:t>
            </a:r>
            <a:endParaRPr lang="de-DE" dirty="0"/>
          </a:p>
        </p:txBody>
      </p:sp>
      <p:sp>
        <p:nvSpPr>
          <p:cNvPr id="10" name="Pfeil: nach oben gekrümmt 9">
            <a:extLst>
              <a:ext uri="{FF2B5EF4-FFF2-40B4-BE49-F238E27FC236}">
                <a16:creationId xmlns:a16="http://schemas.microsoft.com/office/drawing/2014/main" id="{E0E5DE7C-DBBC-CD61-068A-4A11360D3877}"/>
              </a:ext>
            </a:extLst>
          </p:cNvPr>
          <p:cNvSpPr/>
          <p:nvPr/>
        </p:nvSpPr>
        <p:spPr>
          <a:xfrm>
            <a:off x="5871029" y="5670015"/>
            <a:ext cx="3512457" cy="517243"/>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 name="Datumsplatzhalter 7">
            <a:extLst>
              <a:ext uri="{FF2B5EF4-FFF2-40B4-BE49-F238E27FC236}">
                <a16:creationId xmlns:a16="http://schemas.microsoft.com/office/drawing/2014/main" id="{C319D4DB-B6C5-B004-5C8A-39871EE1AAD5}"/>
              </a:ext>
            </a:extLst>
          </p:cNvPr>
          <p:cNvSpPr>
            <a:spLocks noGrp="1"/>
          </p:cNvSpPr>
          <p:nvPr>
            <p:ph type="dt" sz="half" idx="10"/>
          </p:nvPr>
        </p:nvSpPr>
        <p:spPr/>
        <p:txBody>
          <a:bodyPr/>
          <a:lstStyle/>
          <a:p>
            <a:pPr>
              <a:defRPr/>
            </a:pPr>
            <a:fld id="{561C64FB-E20E-43CC-962D-92BC6E144D2C}" type="datetime1">
              <a:rPr lang="de-DE" smtClean="0"/>
              <a:t>28.01.2026</a:t>
            </a:fld>
            <a:endParaRPr lang="de-DE" dirty="0"/>
          </a:p>
        </p:txBody>
      </p:sp>
      <p:sp>
        <p:nvSpPr>
          <p:cNvPr id="11" name="Fußzeilenplatzhalter 10">
            <a:extLst>
              <a:ext uri="{FF2B5EF4-FFF2-40B4-BE49-F238E27FC236}">
                <a16:creationId xmlns:a16="http://schemas.microsoft.com/office/drawing/2014/main" id="{7F892132-FA21-A934-4121-B7DCCA21B852}"/>
              </a:ext>
            </a:extLst>
          </p:cNvPr>
          <p:cNvSpPr>
            <a:spLocks noGrp="1"/>
          </p:cNvSpPr>
          <p:nvPr>
            <p:ph type="ftr" sz="quarter" idx="11"/>
          </p:nvPr>
        </p:nvSpPr>
        <p:spPr/>
        <p:txBody>
          <a:bodyPr/>
          <a:lstStyle/>
          <a:p>
            <a:pPr>
              <a:defRPr/>
            </a:pPr>
            <a:r>
              <a:rPr lang="de-DE" dirty="0"/>
              <a:t>Klimaschutzagentur Landkreis Hildesheim gGmbH</a:t>
            </a:r>
          </a:p>
        </p:txBody>
      </p:sp>
      <p:sp>
        <p:nvSpPr>
          <p:cNvPr id="12" name="Foliennummernplatzhalter 11">
            <a:extLst>
              <a:ext uri="{FF2B5EF4-FFF2-40B4-BE49-F238E27FC236}">
                <a16:creationId xmlns:a16="http://schemas.microsoft.com/office/drawing/2014/main" id="{7033904F-F5DB-F97A-FDB0-A56456C7E26C}"/>
              </a:ext>
            </a:extLst>
          </p:cNvPr>
          <p:cNvSpPr>
            <a:spLocks noGrp="1"/>
          </p:cNvSpPr>
          <p:nvPr>
            <p:ph type="sldNum" sz="quarter" idx="12"/>
          </p:nvPr>
        </p:nvSpPr>
        <p:spPr/>
        <p:txBody>
          <a:bodyPr/>
          <a:lstStyle/>
          <a:p>
            <a:pPr>
              <a:defRPr/>
            </a:pPr>
            <a:fld id="{4720B605-C6AC-B44B-9414-CAA021D2E092}" type="slidenum">
              <a:rPr lang="de-DE" smtClean="0"/>
              <a:pPr>
                <a:defRPr/>
              </a:pPr>
              <a:t>12</a:t>
            </a:fld>
            <a:endParaRPr lang="de-DE"/>
          </a:p>
        </p:txBody>
      </p:sp>
      <p:sp>
        <p:nvSpPr>
          <p:cNvPr id="14" name="Textfeld 13">
            <a:extLst>
              <a:ext uri="{FF2B5EF4-FFF2-40B4-BE49-F238E27FC236}">
                <a16:creationId xmlns:a16="http://schemas.microsoft.com/office/drawing/2014/main" id="{AAC3A683-C367-C3A8-FE7E-40DBD7F4F6DA}"/>
              </a:ext>
            </a:extLst>
          </p:cNvPr>
          <p:cNvSpPr txBox="1"/>
          <p:nvPr/>
        </p:nvSpPr>
        <p:spPr>
          <a:xfrm>
            <a:off x="673298" y="6197531"/>
            <a:ext cx="6097314" cy="230832"/>
          </a:xfrm>
          <a:prstGeom prst="rect">
            <a:avLst/>
          </a:prstGeom>
          <a:noFill/>
        </p:spPr>
        <p:txBody>
          <a:bodyPr wrap="square">
            <a:spAutoFit/>
          </a:bodyPr>
          <a:lstStyle/>
          <a:p>
            <a:r>
              <a:rPr lang="de-DE" sz="900" dirty="0"/>
              <a:t>https://www.heizsparer.de/heizung/heizungssysteme/waermepumpe/geraeuschentwicklung-von-waermepumpen</a:t>
            </a:r>
          </a:p>
        </p:txBody>
      </p:sp>
    </p:spTree>
    <p:extLst>
      <p:ext uri="{BB962C8B-B14F-4D97-AF65-F5344CB8AC3E}">
        <p14:creationId xmlns:p14="http://schemas.microsoft.com/office/powerpoint/2010/main" val="31062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anim calcmode="lin" valueType="num">
                                      <p:cBhvr>
                                        <p:cTn id="27" dur="2000" fill="hold"/>
                                        <p:tgtEl>
                                          <p:spTgt spid="4"/>
                                        </p:tgtEl>
                                        <p:attrNameLst>
                                          <p:attrName>ppt_w</p:attrName>
                                        </p:attrNameLst>
                                      </p:cBhvr>
                                      <p:tavLst>
                                        <p:tav tm="0" fmla="#ppt_w*sin(2.5*pi*$)">
                                          <p:val>
                                            <p:fltVal val="0"/>
                                          </p:val>
                                        </p:tav>
                                        <p:tav tm="100000">
                                          <p:val>
                                            <p:fltVal val="1"/>
                                          </p:val>
                                        </p:tav>
                                      </p:tavLst>
                                    </p:anim>
                                    <p:anim calcmode="lin" valueType="num">
                                      <p:cBhvr>
                                        <p:cTn id="2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par>
                          <p:cTn id="34" fill="hold">
                            <p:stCondLst>
                              <p:cond delay="2000"/>
                            </p:stCondLst>
                            <p:childTnLst>
                              <p:par>
                                <p:cTn id="35" presetID="13" presetClass="entr" presetSubtype="32"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plus(out)">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5F7F-0AB5-402E-9A0E-B48A0DBB68F4}"/>
              </a:ext>
            </a:extLst>
          </p:cNvPr>
          <p:cNvSpPr>
            <a:spLocks noGrp="1"/>
          </p:cNvSpPr>
          <p:nvPr>
            <p:ph type="title"/>
          </p:nvPr>
        </p:nvSpPr>
        <p:spPr/>
        <p:txBody>
          <a:bodyPr/>
          <a:lstStyle/>
          <a:p>
            <a:r>
              <a:rPr lang="de-DE" dirty="0"/>
              <a:t>Sieben auf einen Streich – </a:t>
            </a:r>
            <a:br>
              <a:rPr lang="de-DE" dirty="0"/>
            </a:br>
            <a:r>
              <a:rPr lang="de-DE" dirty="0"/>
              <a:t>die größten Mythen zur Wärmepumpe</a:t>
            </a:r>
          </a:p>
        </p:txBody>
      </p:sp>
      <p:sp>
        <p:nvSpPr>
          <p:cNvPr id="3" name="Inhaltsplatzhalter 2">
            <a:extLst>
              <a:ext uri="{FF2B5EF4-FFF2-40B4-BE49-F238E27FC236}">
                <a16:creationId xmlns:a16="http://schemas.microsoft.com/office/drawing/2014/main" id="{36807B67-1158-4EDE-89B8-127B19A73559}"/>
              </a:ext>
            </a:extLst>
          </p:cNvPr>
          <p:cNvSpPr>
            <a:spLocks noGrp="1"/>
          </p:cNvSpPr>
          <p:nvPr>
            <p:ph idx="1"/>
          </p:nvPr>
        </p:nvSpPr>
        <p:spPr>
          <a:xfrm>
            <a:off x="838200" y="1825625"/>
            <a:ext cx="10515600" cy="524669"/>
          </a:xfrm>
        </p:spPr>
        <p:txBody>
          <a:bodyPr/>
          <a:lstStyle/>
          <a:p>
            <a:pPr marL="0" indent="0">
              <a:buNone/>
            </a:pPr>
            <a:r>
              <a:rPr lang="de-DE" dirty="0"/>
              <a:t>6. Es gibt    einen Wärmepumpenzwang</a:t>
            </a:r>
          </a:p>
        </p:txBody>
      </p:sp>
      <p:sp>
        <p:nvSpPr>
          <p:cNvPr id="4" name="Rechteck 3">
            <a:extLst>
              <a:ext uri="{FF2B5EF4-FFF2-40B4-BE49-F238E27FC236}">
                <a16:creationId xmlns:a16="http://schemas.microsoft.com/office/drawing/2014/main" id="{9BE3DCBD-93E0-4B33-94CB-A7F6186C500B}"/>
              </a:ext>
            </a:extLst>
          </p:cNvPr>
          <p:cNvSpPr/>
          <p:nvPr/>
        </p:nvSpPr>
        <p:spPr>
          <a:xfrm>
            <a:off x="10377487" y="6922651"/>
            <a:ext cx="6096000" cy="5909310"/>
          </a:xfrm>
          <a:prstGeom prst="rect">
            <a:avLst/>
          </a:prstGeom>
        </p:spPr>
        <p:txBody>
          <a:bodyPr>
            <a:spAutoFit/>
          </a:bodyPr>
          <a:lstStyle/>
          <a:p>
            <a:r>
              <a:rPr lang="de-DE" dirty="0"/>
              <a:t>Gesetz erlaubt verschiedene Erfüllungsoptionen </a:t>
            </a:r>
          </a:p>
          <a:p>
            <a:r>
              <a:rPr lang="de-DE" dirty="0"/>
              <a:t>Der Verband verweist vielmehr auf die verschiedenen Optionen zum Heizungstausch, wie sie in § 71 Gebäudeenergiegesetz (GEG) zur Erfüllung der 65-Prozent-Regel genannt werden. Dazu zählten neben der Wärmepumpe auch Hybrid-Heizungen, Solarthermie, Pellet- und Biomasseheizungen sowie der Anschluss an Fern- oder Nahwärmenetze. Daneben bestehe die Möglichkeit individueller, normgerechter Berechnungen und Lösungen.</a:t>
            </a:r>
          </a:p>
          <a:p>
            <a:endParaRPr lang="de-DE" dirty="0"/>
          </a:p>
          <a:p>
            <a:r>
              <a:rPr lang="de-DE" dirty="0"/>
              <a:t>•	Konventionelle Heizung (fossile ET) darf repariert werden</a:t>
            </a:r>
          </a:p>
          <a:p>
            <a:r>
              <a:rPr lang="de-DE" dirty="0"/>
              <a:t>•	H₂-</a:t>
            </a:r>
            <a:r>
              <a:rPr lang="de-DE" dirty="0" err="1"/>
              <a:t>ready</a:t>
            </a:r>
            <a:r>
              <a:rPr lang="de-DE" dirty="0"/>
              <a:t> Heizung kann mit Erdgas betrieben werden bis H₂ im Versorgungsnetz verfügbar ist</a:t>
            </a:r>
          </a:p>
          <a:p>
            <a:r>
              <a:rPr lang="de-DE" dirty="0"/>
              <a:t>•	Konventionelle Heizung (fossile ET) kann weiterhin </a:t>
            </a:r>
            <a:r>
              <a:rPr lang="de-DE" dirty="0" err="1"/>
              <a:t>einge</a:t>
            </a:r>
            <a:r>
              <a:rPr lang="de-DE" dirty="0"/>
              <a:t>-baut werden, wenn vorher eine Beratung zu EE-Heizungssystemen durchgeführt wurde.</a:t>
            </a:r>
          </a:p>
          <a:p>
            <a:r>
              <a:rPr lang="de-DE" dirty="0"/>
              <a:t>o	Keine Nachweispflicht</a:t>
            </a:r>
          </a:p>
          <a:p>
            <a:r>
              <a:rPr lang="de-DE" dirty="0"/>
              <a:t>o	Beratung durch jede fachkundige Person (z.B. Hei-</a:t>
            </a:r>
            <a:r>
              <a:rPr lang="de-DE" dirty="0" err="1"/>
              <a:t>zungsinstallateur</a:t>
            </a:r>
            <a:r>
              <a:rPr lang="de-DE" dirty="0"/>
              <a:t>)</a:t>
            </a:r>
          </a:p>
          <a:p>
            <a:endParaRPr lang="de-DE" dirty="0"/>
          </a:p>
        </p:txBody>
      </p:sp>
      <p:pic>
        <p:nvPicPr>
          <p:cNvPr id="5" name="Grafik 4">
            <a:extLst>
              <a:ext uri="{FF2B5EF4-FFF2-40B4-BE49-F238E27FC236}">
                <a16:creationId xmlns:a16="http://schemas.microsoft.com/office/drawing/2014/main" id="{EAEB5DE3-F164-46C9-8437-1A52E8D15384}"/>
              </a:ext>
            </a:extLst>
          </p:cNvPr>
          <p:cNvPicPr>
            <a:picLocks noChangeAspect="1"/>
          </p:cNvPicPr>
          <p:nvPr/>
        </p:nvPicPr>
        <p:blipFill>
          <a:blip r:embed="rId3"/>
          <a:stretch>
            <a:fillRect/>
          </a:stretch>
        </p:blipFill>
        <p:spPr>
          <a:xfrm>
            <a:off x="142875" y="2485231"/>
            <a:ext cx="7993856" cy="3662050"/>
          </a:xfrm>
          <a:prstGeom prst="rect">
            <a:avLst/>
          </a:prstGeom>
        </p:spPr>
      </p:pic>
      <p:pic>
        <p:nvPicPr>
          <p:cNvPr id="6" name="Grafik 5">
            <a:extLst>
              <a:ext uri="{FF2B5EF4-FFF2-40B4-BE49-F238E27FC236}">
                <a16:creationId xmlns:a16="http://schemas.microsoft.com/office/drawing/2014/main" id="{791B0709-DA55-4B76-AAD0-7181B7F5849B}"/>
              </a:ext>
            </a:extLst>
          </p:cNvPr>
          <p:cNvPicPr>
            <a:picLocks noChangeAspect="1"/>
          </p:cNvPicPr>
          <p:nvPr/>
        </p:nvPicPr>
        <p:blipFill>
          <a:blip r:embed="rId4"/>
          <a:stretch>
            <a:fillRect/>
          </a:stretch>
        </p:blipFill>
        <p:spPr>
          <a:xfrm>
            <a:off x="8381172" y="2593181"/>
            <a:ext cx="3548478" cy="3136106"/>
          </a:xfrm>
          <a:prstGeom prst="rect">
            <a:avLst/>
          </a:prstGeom>
        </p:spPr>
      </p:pic>
      <p:sp>
        <p:nvSpPr>
          <p:cNvPr id="8" name="Rechteck 7">
            <a:extLst>
              <a:ext uri="{FF2B5EF4-FFF2-40B4-BE49-F238E27FC236}">
                <a16:creationId xmlns:a16="http://schemas.microsoft.com/office/drawing/2014/main" id="{2C75AFEA-5287-2EA9-C739-BE14E4F1F139}"/>
              </a:ext>
            </a:extLst>
          </p:cNvPr>
          <p:cNvSpPr/>
          <p:nvPr/>
        </p:nvSpPr>
        <p:spPr>
          <a:xfrm>
            <a:off x="9564914" y="3207657"/>
            <a:ext cx="2484211" cy="1233714"/>
          </a:xfrm>
          <a:prstGeom prst="rect">
            <a:avLst/>
          </a:prstGeom>
          <a:solidFill>
            <a:schemeClr val="accent6">
              <a:lumMod val="60000"/>
              <a:lumOff val="40000"/>
              <a:alpha val="16000"/>
            </a:schemeClr>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FB7BE70F-4977-8362-14EF-DE41281C7746}"/>
              </a:ext>
            </a:extLst>
          </p:cNvPr>
          <p:cNvSpPr txBox="1"/>
          <p:nvPr/>
        </p:nvSpPr>
        <p:spPr>
          <a:xfrm>
            <a:off x="9823677" y="3577592"/>
            <a:ext cx="2010228" cy="738664"/>
          </a:xfrm>
          <a:prstGeom prst="rect">
            <a:avLst/>
          </a:prstGeom>
          <a:noFill/>
        </p:spPr>
        <p:txBody>
          <a:bodyPr wrap="square" rtlCol="0">
            <a:spAutoFit/>
          </a:bodyPr>
          <a:lstStyle/>
          <a:p>
            <a:r>
              <a:rPr lang="de-DE" sz="1400" b="1" dirty="0">
                <a:solidFill>
                  <a:srgbClr val="FF0000"/>
                </a:solidFill>
              </a:rPr>
              <a:t>Pflicht der Kommune ohne Auswirkung für die Bürgerinnen und Bürger</a:t>
            </a:r>
          </a:p>
        </p:txBody>
      </p:sp>
      <p:sp>
        <p:nvSpPr>
          <p:cNvPr id="10" name="Pfeil: gebogen 9">
            <a:extLst>
              <a:ext uri="{FF2B5EF4-FFF2-40B4-BE49-F238E27FC236}">
                <a16:creationId xmlns:a16="http://schemas.microsoft.com/office/drawing/2014/main" id="{5197C889-AAB5-CEE5-9A98-8F61D5A03195}"/>
              </a:ext>
            </a:extLst>
          </p:cNvPr>
          <p:cNvSpPr/>
          <p:nvPr/>
        </p:nvSpPr>
        <p:spPr>
          <a:xfrm rot="16200000" flipV="1">
            <a:off x="10911965" y="5637517"/>
            <a:ext cx="375670" cy="308656"/>
          </a:xfrm>
          <a:prstGeom prst="bentArrow">
            <a:avLst/>
          </a:prstGeom>
          <a:solidFill>
            <a:srgbClr val="97C5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 name="Textfeld 10">
            <a:extLst>
              <a:ext uri="{FF2B5EF4-FFF2-40B4-BE49-F238E27FC236}">
                <a16:creationId xmlns:a16="http://schemas.microsoft.com/office/drawing/2014/main" id="{59BFC71D-D879-7F83-83B0-2A9EC97C899F}"/>
              </a:ext>
            </a:extLst>
          </p:cNvPr>
          <p:cNvSpPr txBox="1"/>
          <p:nvPr/>
        </p:nvSpPr>
        <p:spPr>
          <a:xfrm>
            <a:off x="8599714" y="5802749"/>
            <a:ext cx="2293258" cy="523220"/>
          </a:xfrm>
          <a:prstGeom prst="rect">
            <a:avLst/>
          </a:prstGeom>
          <a:noFill/>
        </p:spPr>
        <p:txBody>
          <a:bodyPr wrap="square" rtlCol="0">
            <a:spAutoFit/>
          </a:bodyPr>
          <a:lstStyle/>
          <a:p>
            <a:r>
              <a:rPr lang="de-DE" sz="1400" dirty="0"/>
              <a:t>Öl und Gas sind ab 2045 zum Heizen nicht mehr lieferbar</a:t>
            </a:r>
          </a:p>
        </p:txBody>
      </p:sp>
      <p:sp>
        <p:nvSpPr>
          <p:cNvPr id="13" name="Rechteck 12">
            <a:extLst>
              <a:ext uri="{FF2B5EF4-FFF2-40B4-BE49-F238E27FC236}">
                <a16:creationId xmlns:a16="http://schemas.microsoft.com/office/drawing/2014/main" id="{FFD11015-1DC8-4505-98FA-83460D62FA6A}"/>
              </a:ext>
            </a:extLst>
          </p:cNvPr>
          <p:cNvSpPr/>
          <p:nvPr/>
        </p:nvSpPr>
        <p:spPr>
          <a:xfrm>
            <a:off x="2503714" y="1781175"/>
            <a:ext cx="224971" cy="4603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b="1" dirty="0">
                <a:ln w="22225">
                  <a:solidFill>
                    <a:schemeClr val="accent2"/>
                  </a:solidFill>
                  <a:prstDash val="solid"/>
                </a:ln>
                <a:solidFill>
                  <a:srgbClr val="FF0000"/>
                </a:solidFill>
              </a:rPr>
              <a:t>k</a:t>
            </a:r>
          </a:p>
        </p:txBody>
      </p:sp>
      <p:sp>
        <p:nvSpPr>
          <p:cNvPr id="7" name="Datumsplatzhalter 6">
            <a:extLst>
              <a:ext uri="{FF2B5EF4-FFF2-40B4-BE49-F238E27FC236}">
                <a16:creationId xmlns:a16="http://schemas.microsoft.com/office/drawing/2014/main" id="{C2F42347-662B-C379-CB91-45066C46DFC6}"/>
              </a:ext>
            </a:extLst>
          </p:cNvPr>
          <p:cNvSpPr>
            <a:spLocks noGrp="1"/>
          </p:cNvSpPr>
          <p:nvPr>
            <p:ph type="dt" sz="half" idx="10"/>
          </p:nvPr>
        </p:nvSpPr>
        <p:spPr/>
        <p:txBody>
          <a:bodyPr/>
          <a:lstStyle/>
          <a:p>
            <a:pPr>
              <a:defRPr/>
            </a:pPr>
            <a:fld id="{9EBD28A4-E8FF-4862-BA82-4D9B2FB22A2D}" type="datetime1">
              <a:rPr lang="de-DE" smtClean="0"/>
              <a:t>28.01.2026</a:t>
            </a:fld>
            <a:endParaRPr lang="de-DE" dirty="0"/>
          </a:p>
        </p:txBody>
      </p:sp>
      <p:sp>
        <p:nvSpPr>
          <p:cNvPr id="12" name="Fußzeilenplatzhalter 11">
            <a:extLst>
              <a:ext uri="{FF2B5EF4-FFF2-40B4-BE49-F238E27FC236}">
                <a16:creationId xmlns:a16="http://schemas.microsoft.com/office/drawing/2014/main" id="{554386C0-F319-DA04-94E2-D4AFEAF5B4EC}"/>
              </a:ext>
            </a:extLst>
          </p:cNvPr>
          <p:cNvSpPr>
            <a:spLocks noGrp="1"/>
          </p:cNvSpPr>
          <p:nvPr>
            <p:ph type="ftr" sz="quarter" idx="11"/>
          </p:nvPr>
        </p:nvSpPr>
        <p:spPr/>
        <p:txBody>
          <a:bodyPr/>
          <a:lstStyle/>
          <a:p>
            <a:pPr>
              <a:defRPr/>
            </a:pPr>
            <a:r>
              <a:rPr lang="de-DE" dirty="0"/>
              <a:t>Klimaschutzagentur Landkreis Hildesheim gGmbH</a:t>
            </a:r>
          </a:p>
        </p:txBody>
      </p:sp>
      <p:sp>
        <p:nvSpPr>
          <p:cNvPr id="14" name="Foliennummernplatzhalter 13">
            <a:extLst>
              <a:ext uri="{FF2B5EF4-FFF2-40B4-BE49-F238E27FC236}">
                <a16:creationId xmlns:a16="http://schemas.microsoft.com/office/drawing/2014/main" id="{46195648-98DB-8053-6864-2DDFE7AD231A}"/>
              </a:ext>
            </a:extLst>
          </p:cNvPr>
          <p:cNvSpPr>
            <a:spLocks noGrp="1"/>
          </p:cNvSpPr>
          <p:nvPr>
            <p:ph type="sldNum" sz="quarter" idx="12"/>
          </p:nvPr>
        </p:nvSpPr>
        <p:spPr/>
        <p:txBody>
          <a:bodyPr/>
          <a:lstStyle/>
          <a:p>
            <a:pPr>
              <a:defRPr/>
            </a:pPr>
            <a:fld id="{4720B605-C6AC-B44B-9414-CAA021D2E092}" type="slidenum">
              <a:rPr lang="de-DE" smtClean="0"/>
              <a:pPr>
                <a:defRPr/>
              </a:pPr>
              <a:t>13</a:t>
            </a:fld>
            <a:endParaRPr lang="de-DE"/>
          </a:p>
        </p:txBody>
      </p:sp>
    </p:spTree>
    <p:extLst>
      <p:ext uri="{BB962C8B-B14F-4D97-AF65-F5344CB8AC3E}">
        <p14:creationId xmlns:p14="http://schemas.microsoft.com/office/powerpoint/2010/main" val="413776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47"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5F7F-0AB5-402E-9A0E-B48A0DBB68F4}"/>
              </a:ext>
            </a:extLst>
          </p:cNvPr>
          <p:cNvSpPr>
            <a:spLocks noGrp="1"/>
          </p:cNvSpPr>
          <p:nvPr>
            <p:ph type="title"/>
          </p:nvPr>
        </p:nvSpPr>
        <p:spPr/>
        <p:txBody>
          <a:bodyPr/>
          <a:lstStyle/>
          <a:p>
            <a:r>
              <a:rPr lang="de-DE" dirty="0"/>
              <a:t>Sieben auf einen Streich – </a:t>
            </a:r>
            <a:br>
              <a:rPr lang="de-DE" dirty="0"/>
            </a:br>
            <a:r>
              <a:rPr lang="de-DE" dirty="0"/>
              <a:t>die größten Mythen zur Wärmepumpe</a:t>
            </a:r>
          </a:p>
        </p:txBody>
      </p:sp>
      <p:sp>
        <p:nvSpPr>
          <p:cNvPr id="3" name="Inhaltsplatzhalter 2">
            <a:extLst>
              <a:ext uri="{FF2B5EF4-FFF2-40B4-BE49-F238E27FC236}">
                <a16:creationId xmlns:a16="http://schemas.microsoft.com/office/drawing/2014/main" id="{36807B67-1158-4EDE-89B8-127B19A73559}"/>
              </a:ext>
            </a:extLst>
          </p:cNvPr>
          <p:cNvSpPr>
            <a:spLocks noGrp="1"/>
          </p:cNvSpPr>
          <p:nvPr>
            <p:ph idx="1"/>
          </p:nvPr>
        </p:nvSpPr>
        <p:spPr>
          <a:xfrm>
            <a:off x="895350" y="1782762"/>
            <a:ext cx="7577138" cy="481806"/>
          </a:xfrm>
        </p:spPr>
        <p:txBody>
          <a:bodyPr/>
          <a:lstStyle/>
          <a:p>
            <a:pPr marL="0" indent="0">
              <a:buNone/>
            </a:pPr>
            <a:r>
              <a:rPr lang="de-DE" dirty="0"/>
              <a:t>7. Wärmepumpen sind nicht klimafreundlich</a:t>
            </a:r>
          </a:p>
          <a:p>
            <a:pPr marL="0" indent="0">
              <a:buNone/>
            </a:pPr>
            <a:endParaRPr lang="de-DE" dirty="0"/>
          </a:p>
        </p:txBody>
      </p:sp>
      <p:pic>
        <p:nvPicPr>
          <p:cNvPr id="4" name="Grafik 3">
            <a:extLst>
              <a:ext uri="{FF2B5EF4-FFF2-40B4-BE49-F238E27FC236}">
                <a16:creationId xmlns:a16="http://schemas.microsoft.com/office/drawing/2014/main" id="{EA47E136-2D11-45CF-B800-92321B6758F1}"/>
              </a:ext>
            </a:extLst>
          </p:cNvPr>
          <p:cNvPicPr>
            <a:picLocks noChangeAspect="1"/>
          </p:cNvPicPr>
          <p:nvPr/>
        </p:nvPicPr>
        <p:blipFill>
          <a:blip r:embed="rId3"/>
          <a:stretch>
            <a:fillRect/>
          </a:stretch>
        </p:blipFill>
        <p:spPr>
          <a:xfrm>
            <a:off x="1187146" y="2476501"/>
            <a:ext cx="3953485" cy="3700462"/>
          </a:xfrm>
          <a:prstGeom prst="rect">
            <a:avLst/>
          </a:prstGeom>
        </p:spPr>
      </p:pic>
      <p:sp>
        <p:nvSpPr>
          <p:cNvPr id="5" name="Textfeld 4">
            <a:extLst>
              <a:ext uri="{FF2B5EF4-FFF2-40B4-BE49-F238E27FC236}">
                <a16:creationId xmlns:a16="http://schemas.microsoft.com/office/drawing/2014/main" id="{DC7CE231-8EDC-464E-B2FA-A1BEBAA9D725}"/>
              </a:ext>
            </a:extLst>
          </p:cNvPr>
          <p:cNvSpPr txBox="1"/>
          <p:nvPr/>
        </p:nvSpPr>
        <p:spPr>
          <a:xfrm>
            <a:off x="5639990" y="2993231"/>
            <a:ext cx="914400" cy="914400"/>
          </a:xfrm>
          <a:prstGeom prst="rect">
            <a:avLst/>
          </a:prstGeom>
          <a:noFill/>
        </p:spPr>
        <p:txBody>
          <a:bodyPr wrap="square" rtlCol="0">
            <a:spAutoFit/>
          </a:bodyPr>
          <a:lstStyle/>
          <a:p>
            <a:endParaRPr lang="de-DE" dirty="0"/>
          </a:p>
        </p:txBody>
      </p:sp>
      <p:sp>
        <p:nvSpPr>
          <p:cNvPr id="6" name="Textfeld 5">
            <a:extLst>
              <a:ext uri="{FF2B5EF4-FFF2-40B4-BE49-F238E27FC236}">
                <a16:creationId xmlns:a16="http://schemas.microsoft.com/office/drawing/2014/main" id="{CD4A89D0-557A-464C-AABC-B743D56C3CEE}"/>
              </a:ext>
            </a:extLst>
          </p:cNvPr>
          <p:cNvSpPr txBox="1"/>
          <p:nvPr/>
        </p:nvSpPr>
        <p:spPr>
          <a:xfrm flipH="1">
            <a:off x="5754914" y="2474006"/>
            <a:ext cx="5940310" cy="3108543"/>
          </a:xfrm>
          <a:prstGeom prst="rect">
            <a:avLst/>
          </a:prstGeom>
          <a:noFill/>
        </p:spPr>
        <p:txBody>
          <a:bodyPr wrap="square" rtlCol="0">
            <a:spAutoFit/>
          </a:bodyPr>
          <a:lstStyle/>
          <a:p>
            <a:endParaRPr lang="de-DE" sz="1400" dirty="0">
              <a:solidFill>
                <a:srgbClr val="000000"/>
              </a:solidFill>
              <a:latin typeface="VattenfallHall-Regular"/>
            </a:endParaRPr>
          </a:p>
          <a:p>
            <a:r>
              <a:rPr lang="de-DE" sz="1400" dirty="0">
                <a:solidFill>
                  <a:srgbClr val="000000"/>
                </a:solidFill>
                <a:latin typeface="VattenfallHall-Regular"/>
              </a:rPr>
              <a:t>Einige der </a:t>
            </a:r>
            <a:r>
              <a:rPr lang="de-DE" sz="1400" b="1" dirty="0">
                <a:solidFill>
                  <a:srgbClr val="000000"/>
                </a:solidFill>
                <a:latin typeface="VattenfallHall-Bold"/>
              </a:rPr>
              <a:t>umweltfreundlichen Kältemittel</a:t>
            </a:r>
            <a:r>
              <a:rPr lang="de-DE" sz="1400" dirty="0">
                <a:solidFill>
                  <a:srgbClr val="000000"/>
                </a:solidFill>
                <a:latin typeface="VattenfallHall-Regular"/>
              </a:rPr>
              <a:t> basieren auf Kohlenwasserstoffen.</a:t>
            </a:r>
          </a:p>
          <a:p>
            <a:endParaRPr lang="de-DE" sz="1400" dirty="0">
              <a:solidFill>
                <a:srgbClr val="000000"/>
              </a:solidFill>
              <a:latin typeface="VattenfallHall-Regular"/>
            </a:endParaRPr>
          </a:p>
          <a:p>
            <a:r>
              <a:rPr lang="de-DE" sz="1400" dirty="0">
                <a:solidFill>
                  <a:srgbClr val="000000"/>
                </a:solidFill>
                <a:latin typeface="VattenfallHall-Regular"/>
              </a:rPr>
              <a:t>Dazu zählen </a:t>
            </a:r>
            <a:r>
              <a:rPr lang="de-DE" sz="1400" b="1" dirty="0">
                <a:solidFill>
                  <a:srgbClr val="000000"/>
                </a:solidFill>
                <a:latin typeface="VattenfallHall-Bold"/>
              </a:rPr>
              <a:t>R290 (Propan)</a:t>
            </a:r>
            <a:r>
              <a:rPr lang="de-DE" sz="1400" dirty="0">
                <a:solidFill>
                  <a:srgbClr val="000000"/>
                </a:solidFill>
                <a:latin typeface="VattenfallHall-Regular"/>
              </a:rPr>
              <a:t> GWP 0,02 und </a:t>
            </a:r>
            <a:r>
              <a:rPr lang="de-DE" sz="1400" b="1" dirty="0">
                <a:solidFill>
                  <a:srgbClr val="000000"/>
                </a:solidFill>
                <a:latin typeface="VattenfallHall-Regular"/>
              </a:rPr>
              <a:t>R600A (Isobutan) </a:t>
            </a:r>
            <a:r>
              <a:rPr lang="de-DE" sz="1400" dirty="0">
                <a:solidFill>
                  <a:srgbClr val="000000"/>
                </a:solidFill>
                <a:latin typeface="VattenfallHall-Regular"/>
              </a:rPr>
              <a:t>GWP 3, die kein Ozonabbaupotenzial und ein niedriges Treibhauspotenzial haben. </a:t>
            </a:r>
          </a:p>
          <a:p>
            <a:endParaRPr lang="de-DE" sz="1400" dirty="0">
              <a:solidFill>
                <a:srgbClr val="000000"/>
              </a:solidFill>
              <a:latin typeface="VattenfallHall-Regular"/>
            </a:endParaRPr>
          </a:p>
          <a:p>
            <a:r>
              <a:rPr lang="de-DE" sz="1400" dirty="0">
                <a:solidFill>
                  <a:srgbClr val="000000"/>
                </a:solidFill>
                <a:latin typeface="VattenfallHall-Regular"/>
              </a:rPr>
              <a:t>Das Kältemittel selbst ist Teil eines geschlossenen Systems, das im Regelbetrieb keine klimaschädlichen Abgase erzeugt.</a:t>
            </a:r>
          </a:p>
          <a:p>
            <a:endParaRPr lang="de-DE" sz="1400" dirty="0">
              <a:solidFill>
                <a:srgbClr val="000000"/>
              </a:solidFill>
              <a:latin typeface="VattenfallHall-Regular"/>
            </a:endParaRPr>
          </a:p>
          <a:p>
            <a:r>
              <a:rPr lang="de-DE" sz="1400" dirty="0">
                <a:solidFill>
                  <a:srgbClr val="000000"/>
                </a:solidFill>
                <a:latin typeface="VattenfallHall-Regular"/>
              </a:rPr>
              <a:t>Propan kann wiederverwendet werden.</a:t>
            </a:r>
          </a:p>
          <a:p>
            <a:endParaRPr lang="de-DE" sz="1400" dirty="0">
              <a:solidFill>
                <a:srgbClr val="000000"/>
              </a:solidFill>
              <a:latin typeface="VattenfallHall-Regular"/>
            </a:endParaRPr>
          </a:p>
          <a:p>
            <a:r>
              <a:rPr lang="de-DE" sz="1400" dirty="0">
                <a:latin typeface="VattenfallHall-Regular"/>
              </a:rPr>
              <a:t>Luft-Wasser-Wärmepumpen, die ein natürliches </a:t>
            </a:r>
            <a:r>
              <a:rPr lang="de-DE" sz="1400" dirty="0">
                <a:solidFill>
                  <a:srgbClr val="000000"/>
                </a:solidFill>
                <a:latin typeface="VattenfallHall-Regular"/>
              </a:rPr>
              <a:t>Kältemittel verwenden, erhalten  bei der KfW-Förderung einen </a:t>
            </a:r>
            <a:r>
              <a:rPr lang="de-DE" sz="1400" b="1" dirty="0">
                <a:solidFill>
                  <a:srgbClr val="000000"/>
                </a:solidFill>
                <a:latin typeface="VattenfallHall-Bold"/>
              </a:rPr>
              <a:t>zusätzlichen Bonus in Höhe von 5 %</a:t>
            </a:r>
            <a:r>
              <a:rPr lang="de-DE" sz="1400" dirty="0">
                <a:solidFill>
                  <a:srgbClr val="000000"/>
                </a:solidFill>
                <a:latin typeface="VattenfallHall-Regular"/>
              </a:rPr>
              <a:t>.</a:t>
            </a:r>
          </a:p>
          <a:p>
            <a:endParaRPr lang="de-DE" sz="1400" dirty="0"/>
          </a:p>
        </p:txBody>
      </p:sp>
      <p:sp>
        <p:nvSpPr>
          <p:cNvPr id="7" name="Datumsplatzhalter 6">
            <a:extLst>
              <a:ext uri="{FF2B5EF4-FFF2-40B4-BE49-F238E27FC236}">
                <a16:creationId xmlns:a16="http://schemas.microsoft.com/office/drawing/2014/main" id="{BB5707C9-3C7D-17D6-A224-EFCA245C5D3C}"/>
              </a:ext>
            </a:extLst>
          </p:cNvPr>
          <p:cNvSpPr>
            <a:spLocks noGrp="1"/>
          </p:cNvSpPr>
          <p:nvPr>
            <p:ph type="dt" sz="half" idx="10"/>
          </p:nvPr>
        </p:nvSpPr>
        <p:spPr/>
        <p:txBody>
          <a:bodyPr/>
          <a:lstStyle/>
          <a:p>
            <a:pPr>
              <a:defRPr/>
            </a:pPr>
            <a:fld id="{AB7EA8D4-ADFD-4A01-AA0A-32E34A6EFEDD}" type="datetime1">
              <a:rPr lang="de-DE" smtClean="0"/>
              <a:t>28.01.2026</a:t>
            </a:fld>
            <a:endParaRPr lang="de-DE" dirty="0"/>
          </a:p>
        </p:txBody>
      </p:sp>
      <p:sp>
        <p:nvSpPr>
          <p:cNvPr id="8" name="Fußzeilenplatzhalter 7">
            <a:extLst>
              <a:ext uri="{FF2B5EF4-FFF2-40B4-BE49-F238E27FC236}">
                <a16:creationId xmlns:a16="http://schemas.microsoft.com/office/drawing/2014/main" id="{A10A5CE3-F07B-730C-353B-478AF3295A5A}"/>
              </a:ext>
            </a:extLst>
          </p:cNvPr>
          <p:cNvSpPr>
            <a:spLocks noGrp="1"/>
          </p:cNvSpPr>
          <p:nvPr>
            <p:ph type="ftr" sz="quarter" idx="11"/>
          </p:nvPr>
        </p:nvSpPr>
        <p:spPr/>
        <p:txBody>
          <a:bodyPr/>
          <a:lstStyle/>
          <a:p>
            <a:pPr>
              <a:defRPr/>
            </a:pPr>
            <a:r>
              <a:rPr lang="de-DE" dirty="0"/>
              <a:t>Klimaschutzagentur Landkreis Hildesheim gGmbH</a:t>
            </a:r>
          </a:p>
        </p:txBody>
      </p:sp>
      <p:sp>
        <p:nvSpPr>
          <p:cNvPr id="9" name="Foliennummernplatzhalter 8">
            <a:extLst>
              <a:ext uri="{FF2B5EF4-FFF2-40B4-BE49-F238E27FC236}">
                <a16:creationId xmlns:a16="http://schemas.microsoft.com/office/drawing/2014/main" id="{F158A4BE-C117-43A9-9EB4-E56C1518EA4D}"/>
              </a:ext>
            </a:extLst>
          </p:cNvPr>
          <p:cNvSpPr>
            <a:spLocks noGrp="1"/>
          </p:cNvSpPr>
          <p:nvPr>
            <p:ph type="sldNum" sz="quarter" idx="12"/>
          </p:nvPr>
        </p:nvSpPr>
        <p:spPr/>
        <p:txBody>
          <a:bodyPr/>
          <a:lstStyle/>
          <a:p>
            <a:pPr>
              <a:defRPr/>
            </a:pPr>
            <a:fld id="{4720B605-C6AC-B44B-9414-CAA021D2E092}" type="slidenum">
              <a:rPr lang="de-DE" smtClean="0"/>
              <a:pPr>
                <a:defRPr/>
              </a:pPr>
              <a:t>14</a:t>
            </a:fld>
            <a:endParaRPr lang="de-DE"/>
          </a:p>
        </p:txBody>
      </p:sp>
      <p:sp>
        <p:nvSpPr>
          <p:cNvPr id="11" name="Textfeld 10">
            <a:extLst>
              <a:ext uri="{FF2B5EF4-FFF2-40B4-BE49-F238E27FC236}">
                <a16:creationId xmlns:a16="http://schemas.microsoft.com/office/drawing/2014/main" id="{7F9FDC36-BD0D-47B3-244C-7AE1EC037261}"/>
              </a:ext>
            </a:extLst>
          </p:cNvPr>
          <p:cNvSpPr txBox="1"/>
          <p:nvPr/>
        </p:nvSpPr>
        <p:spPr>
          <a:xfrm>
            <a:off x="359321" y="6061547"/>
            <a:ext cx="8649195" cy="230832"/>
          </a:xfrm>
          <a:prstGeom prst="rect">
            <a:avLst/>
          </a:prstGeom>
          <a:noFill/>
        </p:spPr>
        <p:txBody>
          <a:bodyPr wrap="square">
            <a:spAutoFit/>
          </a:bodyPr>
          <a:lstStyle/>
          <a:p>
            <a:r>
              <a:rPr lang="de-DE" sz="900" dirty="0"/>
              <a:t>https://www.heizsparer.de/heizung/heizungssysteme/waermepumpe/waermepumpen-betriebskostenrechner</a:t>
            </a:r>
          </a:p>
        </p:txBody>
      </p:sp>
    </p:spTree>
    <p:extLst>
      <p:ext uri="{BB962C8B-B14F-4D97-AF65-F5344CB8AC3E}">
        <p14:creationId xmlns:p14="http://schemas.microsoft.com/office/powerpoint/2010/main" val="113629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circle(in)">
                                      <p:cBhvr>
                                        <p:cTn id="17" dur="20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circle(in)">
                                      <p:cBhvr>
                                        <p:cTn id="22" dur="20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circle(in)">
                                      <p:cBhvr>
                                        <p:cTn id="27" dur="2000"/>
                                        <p:tgtEl>
                                          <p:spTgt spid="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circle(in)">
                                      <p:cBhvr>
                                        <p:cTn id="32" dur="2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A9BB5-212D-0186-FB1F-22A9426789BC}"/>
              </a:ext>
            </a:extLst>
          </p:cNvPr>
          <p:cNvSpPr>
            <a:spLocks noGrp="1"/>
          </p:cNvSpPr>
          <p:nvPr>
            <p:ph type="title"/>
          </p:nvPr>
        </p:nvSpPr>
        <p:spPr>
          <a:xfrm>
            <a:off x="359228" y="183696"/>
            <a:ext cx="9677400" cy="1325563"/>
          </a:xfrm>
        </p:spPr>
        <p:txBody>
          <a:bodyPr/>
          <a:lstStyle/>
          <a:p>
            <a:r>
              <a:rPr lang="de-DE" dirty="0"/>
              <a:t>Interesse geweckt? Hier geht´s weiter!</a:t>
            </a:r>
          </a:p>
        </p:txBody>
      </p:sp>
      <p:pic>
        <p:nvPicPr>
          <p:cNvPr id="7" name="Grafik 6">
            <a:extLst>
              <a:ext uri="{FF2B5EF4-FFF2-40B4-BE49-F238E27FC236}">
                <a16:creationId xmlns:a16="http://schemas.microsoft.com/office/drawing/2014/main" id="{62E32C49-12D7-DFA7-0048-40C91376C57E}"/>
              </a:ext>
            </a:extLst>
          </p:cNvPr>
          <p:cNvPicPr>
            <a:picLocks noChangeAspect="1"/>
          </p:cNvPicPr>
          <p:nvPr/>
        </p:nvPicPr>
        <p:blipFill>
          <a:blip r:embed="rId2"/>
          <a:stretch>
            <a:fillRect/>
          </a:stretch>
        </p:blipFill>
        <p:spPr>
          <a:xfrm>
            <a:off x="6995767" y="1052315"/>
            <a:ext cx="3628256" cy="5131904"/>
          </a:xfrm>
          <a:prstGeom prst="rect">
            <a:avLst/>
          </a:prstGeom>
        </p:spPr>
      </p:pic>
      <p:graphicFrame>
        <p:nvGraphicFramePr>
          <p:cNvPr id="8" name="Tabelle 7">
            <a:extLst>
              <a:ext uri="{FF2B5EF4-FFF2-40B4-BE49-F238E27FC236}">
                <a16:creationId xmlns:a16="http://schemas.microsoft.com/office/drawing/2014/main" id="{FF9DB12C-410B-D4AD-7B77-AAC13F2B7C38}"/>
              </a:ext>
            </a:extLst>
          </p:cNvPr>
          <p:cNvGraphicFramePr>
            <a:graphicFrameLocks noGrp="1"/>
          </p:cNvGraphicFramePr>
          <p:nvPr>
            <p:extLst>
              <p:ext uri="{D42A27DB-BD31-4B8C-83A1-F6EECF244321}">
                <p14:modId xmlns:p14="http://schemas.microsoft.com/office/powerpoint/2010/main" val="1858548845"/>
              </p:ext>
            </p:extLst>
          </p:nvPr>
        </p:nvGraphicFramePr>
        <p:xfrm>
          <a:off x="4396878" y="4266475"/>
          <a:ext cx="2946717" cy="1828800"/>
        </p:xfrm>
        <a:graphic>
          <a:graphicData uri="http://schemas.openxmlformats.org/drawingml/2006/table">
            <a:tbl>
              <a:tblPr firstRow="1" firstCol="1" bandRow="1"/>
              <a:tblGrid>
                <a:gridCol w="2946717">
                  <a:extLst>
                    <a:ext uri="{9D8B030D-6E8A-4147-A177-3AD203B41FA5}">
                      <a16:colId xmlns:a16="http://schemas.microsoft.com/office/drawing/2014/main" val="584661096"/>
                    </a:ext>
                  </a:extLst>
                </a:gridCol>
              </a:tblGrid>
              <a:tr h="105103">
                <a:tc>
                  <a:txBody>
                    <a:bodyPr/>
                    <a:lstStyle/>
                    <a:p>
                      <a:pPr marR="228600"/>
                      <a:r>
                        <a:rPr lang="de-DE" sz="1200" b="1" dirty="0">
                          <a:solidFill>
                            <a:srgbClr val="404040"/>
                          </a:solidFill>
                          <a:effectLst/>
                          <a:latin typeface="Aller" panose="02000803040000020004" pitchFamily="2" charset="0"/>
                          <a:ea typeface="MS Mincho" panose="02020609040205080304" pitchFamily="49" charset="-128"/>
                          <a:cs typeface="Arial" panose="020B0604020202020204" pitchFamily="34" charset="0"/>
                        </a:rPr>
                        <a:t>MARIE-WAGENKNECHT-STRASSE 3</a:t>
                      </a:r>
                    </a:p>
                    <a:p>
                      <a:pPr marR="228600"/>
                      <a:endParaRPr lang="de-DE" sz="1200" dirty="0">
                        <a:solidFill>
                          <a:srgbClr val="595959"/>
                        </a:solidFill>
                        <a:effectLst/>
                        <a:latin typeface="TheSans 3-Light"/>
                        <a:ea typeface="MS Mincho" panose="02020609040205080304" pitchFamily="49" charset="-128"/>
                        <a:cs typeface="Times New Roman" panose="020206030504050203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1161057440"/>
                  </a:ext>
                </a:extLst>
              </a:tr>
              <a:tr h="207418">
                <a:tc>
                  <a:txBody>
                    <a:bodyPr/>
                    <a:lstStyle/>
                    <a:p>
                      <a:pPr marR="228600"/>
                      <a:r>
                        <a:rPr lang="de-DE" sz="1200" b="1" dirty="0">
                          <a:solidFill>
                            <a:srgbClr val="404040"/>
                          </a:solidFill>
                          <a:effectLst/>
                          <a:latin typeface="Aller" panose="02000803040000020004" pitchFamily="2" charset="0"/>
                          <a:ea typeface="MS Mincho" panose="02020609040205080304" pitchFamily="49" charset="-128"/>
                          <a:cs typeface="Arial" panose="020B0604020202020204" pitchFamily="34" charset="0"/>
                        </a:rPr>
                        <a:t>Tel.: 0 51 21 / 309 27 77</a:t>
                      </a:r>
                    </a:p>
                    <a:p>
                      <a:pPr marR="228600"/>
                      <a:endParaRPr lang="de-DE" sz="1200" dirty="0">
                        <a:solidFill>
                          <a:srgbClr val="595959"/>
                        </a:solidFill>
                        <a:effectLst/>
                        <a:latin typeface="TheSans 3-Light"/>
                        <a:ea typeface="MS Mincho" panose="02020609040205080304" pitchFamily="49" charset="-128"/>
                        <a:cs typeface="Times New Roman" panose="020206030504050203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4063349077"/>
                  </a:ext>
                </a:extLst>
              </a:tr>
              <a:tr h="207418">
                <a:tc>
                  <a:txBody>
                    <a:bodyPr/>
                    <a:lstStyle/>
                    <a:p>
                      <a:pPr marR="228600"/>
                      <a:r>
                        <a:rPr lang="de-DE" sz="1200" b="1" dirty="0">
                          <a:solidFill>
                            <a:srgbClr val="404040"/>
                          </a:solidFill>
                          <a:effectLst/>
                          <a:latin typeface="Aller" panose="02000803040000020004" pitchFamily="2" charset="0"/>
                          <a:ea typeface="MS Mincho" panose="02020609040205080304" pitchFamily="49" charset="-128"/>
                          <a:cs typeface="Arial" panose="020B0604020202020204" pitchFamily="34" charset="0"/>
                          <a:hlinkClick r:id="rId3"/>
                        </a:rPr>
                        <a:t>info@klimaschutzagentur-hildesheim.de</a:t>
                      </a:r>
                      <a:endParaRPr lang="de-DE" sz="1200" b="1" dirty="0">
                        <a:solidFill>
                          <a:srgbClr val="404040"/>
                        </a:solidFill>
                        <a:effectLst/>
                        <a:latin typeface="Aller" panose="02000803040000020004" pitchFamily="2" charset="0"/>
                        <a:ea typeface="MS Mincho" panose="02020609040205080304" pitchFamily="49" charset="-128"/>
                        <a:cs typeface="Arial" panose="020B0604020202020204" pitchFamily="34" charset="0"/>
                      </a:endParaRPr>
                    </a:p>
                    <a:p>
                      <a:pPr marR="228600"/>
                      <a:endParaRPr lang="de-DE" sz="1200" dirty="0">
                        <a:solidFill>
                          <a:srgbClr val="595959"/>
                        </a:solidFill>
                        <a:effectLst/>
                        <a:latin typeface="TheSans 3-Light"/>
                        <a:ea typeface="MS Mincho" panose="02020609040205080304" pitchFamily="49" charset="-128"/>
                        <a:cs typeface="Times New Roman" panose="020206030504050203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2705640316"/>
                  </a:ext>
                </a:extLst>
              </a:tr>
              <a:tr h="127000">
                <a:tc>
                  <a:txBody>
                    <a:bodyPr/>
                    <a:lstStyle/>
                    <a:p>
                      <a:pPr marR="228600"/>
                      <a:r>
                        <a:rPr lang="de-DE" sz="1200" b="1" dirty="0">
                          <a:solidFill>
                            <a:srgbClr val="404040"/>
                          </a:solidFill>
                          <a:effectLst/>
                          <a:latin typeface="Aller" panose="02000803040000020004" pitchFamily="2" charset="0"/>
                          <a:ea typeface="MS Mincho" panose="02020609040205080304" pitchFamily="49" charset="-128"/>
                          <a:cs typeface="Arial" panose="020B0604020202020204" pitchFamily="34" charset="0"/>
                          <a:hlinkClick r:id="rId4"/>
                        </a:rPr>
                        <a:t>www.klimaschutzagentur-hildesheim.de</a:t>
                      </a:r>
                      <a:endParaRPr lang="de-DE" sz="1200" b="1" dirty="0">
                        <a:solidFill>
                          <a:srgbClr val="404040"/>
                        </a:solidFill>
                        <a:effectLst/>
                        <a:latin typeface="Aller" panose="02000803040000020004" pitchFamily="2" charset="0"/>
                        <a:ea typeface="MS Mincho" panose="02020609040205080304" pitchFamily="49" charset="-128"/>
                        <a:cs typeface="Arial" panose="020B0604020202020204" pitchFamily="34" charset="0"/>
                      </a:endParaRPr>
                    </a:p>
                    <a:p>
                      <a:pPr marR="228600"/>
                      <a:endParaRPr lang="de-DE" sz="1200" dirty="0">
                        <a:solidFill>
                          <a:srgbClr val="595959"/>
                        </a:solidFill>
                        <a:effectLst/>
                        <a:latin typeface="TheSans 3-Light"/>
                        <a:ea typeface="MS Mincho" panose="02020609040205080304" pitchFamily="49" charset="-128"/>
                        <a:cs typeface="Times New Roman" panose="020206030504050203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1499078851"/>
                  </a:ext>
                </a:extLst>
              </a:tr>
            </a:tbl>
          </a:graphicData>
        </a:graphic>
      </p:graphicFrame>
      <p:pic>
        <p:nvPicPr>
          <p:cNvPr id="10" name="Grafik 9">
            <a:extLst>
              <a:ext uri="{FF2B5EF4-FFF2-40B4-BE49-F238E27FC236}">
                <a16:creationId xmlns:a16="http://schemas.microsoft.com/office/drawing/2014/main" id="{A57952EE-E1D4-2E3C-6059-A79944E7106C}"/>
              </a:ext>
            </a:extLst>
          </p:cNvPr>
          <p:cNvPicPr>
            <a:picLocks noChangeAspect="1"/>
          </p:cNvPicPr>
          <p:nvPr/>
        </p:nvPicPr>
        <p:blipFill>
          <a:blip r:embed="rId5"/>
          <a:stretch>
            <a:fillRect/>
          </a:stretch>
        </p:blipFill>
        <p:spPr>
          <a:xfrm>
            <a:off x="4192180" y="1550124"/>
            <a:ext cx="1041401" cy="1041401"/>
          </a:xfrm>
          <a:prstGeom prst="rect">
            <a:avLst/>
          </a:prstGeom>
        </p:spPr>
      </p:pic>
      <p:sp>
        <p:nvSpPr>
          <p:cNvPr id="11" name="Textfeld 10">
            <a:extLst>
              <a:ext uri="{FF2B5EF4-FFF2-40B4-BE49-F238E27FC236}">
                <a16:creationId xmlns:a16="http://schemas.microsoft.com/office/drawing/2014/main" id="{0711B449-A60A-9790-1557-90F99DDE2828}"/>
              </a:ext>
            </a:extLst>
          </p:cNvPr>
          <p:cNvSpPr txBox="1"/>
          <p:nvPr/>
        </p:nvSpPr>
        <p:spPr>
          <a:xfrm>
            <a:off x="4187952" y="2580089"/>
            <a:ext cx="2812044" cy="307777"/>
          </a:xfrm>
          <a:prstGeom prst="rect">
            <a:avLst/>
          </a:prstGeom>
          <a:noFill/>
        </p:spPr>
        <p:txBody>
          <a:bodyPr wrap="square" rtlCol="0">
            <a:spAutoFit/>
          </a:bodyPr>
          <a:lstStyle/>
          <a:p>
            <a:r>
              <a:rPr lang="de-DE" sz="1400" dirty="0" err="1">
                <a:latin typeface="Aller Bold" panose="02000803040000020004" pitchFamily="2" charset="0"/>
              </a:rPr>
              <a:t>klimaschutzagentur_hildesheim</a:t>
            </a:r>
            <a:endParaRPr lang="de-DE" sz="1400" dirty="0">
              <a:latin typeface="Aller Bold" panose="02000803040000020004" pitchFamily="2" charset="0"/>
            </a:endParaRPr>
          </a:p>
        </p:txBody>
      </p:sp>
      <p:sp>
        <p:nvSpPr>
          <p:cNvPr id="3" name="Datumsplatzhalter 2">
            <a:extLst>
              <a:ext uri="{FF2B5EF4-FFF2-40B4-BE49-F238E27FC236}">
                <a16:creationId xmlns:a16="http://schemas.microsoft.com/office/drawing/2014/main" id="{9D83C452-AEF2-B8A9-A111-C58F149B2A21}"/>
              </a:ext>
            </a:extLst>
          </p:cNvPr>
          <p:cNvSpPr>
            <a:spLocks noGrp="1"/>
          </p:cNvSpPr>
          <p:nvPr>
            <p:ph type="dt" sz="half" idx="10"/>
          </p:nvPr>
        </p:nvSpPr>
        <p:spPr/>
        <p:txBody>
          <a:bodyPr/>
          <a:lstStyle/>
          <a:p>
            <a:pPr>
              <a:defRPr/>
            </a:pPr>
            <a:fld id="{496E0A90-F325-407C-9FA6-5288EC6FF4F2}" type="datetime1">
              <a:rPr lang="de-DE" smtClean="0"/>
              <a:t>28.01.2026</a:t>
            </a:fld>
            <a:endParaRPr lang="de-DE" dirty="0"/>
          </a:p>
        </p:txBody>
      </p:sp>
      <p:sp>
        <p:nvSpPr>
          <p:cNvPr id="4" name="Fußzeilenplatzhalter 3">
            <a:extLst>
              <a:ext uri="{FF2B5EF4-FFF2-40B4-BE49-F238E27FC236}">
                <a16:creationId xmlns:a16="http://schemas.microsoft.com/office/drawing/2014/main" id="{2D92C2C3-EF2B-4EE8-021E-3DADE468309E}"/>
              </a:ext>
            </a:extLst>
          </p:cNvPr>
          <p:cNvSpPr>
            <a:spLocks noGrp="1"/>
          </p:cNvSpPr>
          <p:nvPr>
            <p:ph type="ftr" sz="quarter" idx="11"/>
          </p:nvPr>
        </p:nvSpPr>
        <p:spPr/>
        <p:txBody>
          <a:bodyPr/>
          <a:lstStyle/>
          <a:p>
            <a:pPr>
              <a:defRPr/>
            </a:pPr>
            <a:r>
              <a:rPr lang="de-DE" dirty="0"/>
              <a:t>Klimaschutzagentur Landkreis Hildesheim gGmbH</a:t>
            </a:r>
          </a:p>
        </p:txBody>
      </p:sp>
      <p:sp>
        <p:nvSpPr>
          <p:cNvPr id="6" name="Foliennummernplatzhalter 5">
            <a:extLst>
              <a:ext uri="{FF2B5EF4-FFF2-40B4-BE49-F238E27FC236}">
                <a16:creationId xmlns:a16="http://schemas.microsoft.com/office/drawing/2014/main" id="{3A817505-274A-F48C-EF46-A6EDE5919338}"/>
              </a:ext>
            </a:extLst>
          </p:cNvPr>
          <p:cNvSpPr>
            <a:spLocks noGrp="1"/>
          </p:cNvSpPr>
          <p:nvPr>
            <p:ph type="sldNum" sz="quarter" idx="12"/>
          </p:nvPr>
        </p:nvSpPr>
        <p:spPr/>
        <p:txBody>
          <a:bodyPr/>
          <a:lstStyle/>
          <a:p>
            <a:pPr>
              <a:defRPr/>
            </a:pPr>
            <a:fld id="{4720B605-C6AC-B44B-9414-CAA021D2E092}" type="slidenum">
              <a:rPr lang="de-DE" smtClean="0"/>
              <a:pPr>
                <a:defRPr/>
              </a:pPr>
              <a:t>15</a:t>
            </a:fld>
            <a:endParaRPr lang="de-DE"/>
          </a:p>
        </p:txBody>
      </p:sp>
      <p:pic>
        <p:nvPicPr>
          <p:cNvPr id="14" name="Inhaltsplatzhalter 13">
            <a:extLst>
              <a:ext uri="{FF2B5EF4-FFF2-40B4-BE49-F238E27FC236}">
                <a16:creationId xmlns:a16="http://schemas.microsoft.com/office/drawing/2014/main" id="{FD728D4B-2008-73C3-A0CE-B85639C0023C}"/>
              </a:ext>
            </a:extLst>
          </p:cNvPr>
          <p:cNvPicPr>
            <a:picLocks noGrp="1" noChangeAspect="1"/>
          </p:cNvPicPr>
          <p:nvPr>
            <p:ph idx="1"/>
          </p:nvPr>
        </p:nvPicPr>
        <p:blipFill>
          <a:blip r:embed="rId6" cstate="email">
            <a:extLst>
              <a:ext uri="{28A0092B-C50C-407E-A947-70E740481C1C}">
                <a14:useLocalDpi xmlns:a14="http://schemas.microsoft.com/office/drawing/2010/main" val="0"/>
              </a:ext>
            </a:extLst>
          </a:blip>
          <a:stretch>
            <a:fillRect/>
          </a:stretch>
        </p:blipFill>
        <p:spPr>
          <a:xfrm>
            <a:off x="563925" y="1605799"/>
            <a:ext cx="3067692" cy="4351338"/>
          </a:xfrm>
        </p:spPr>
      </p:pic>
    </p:spTree>
    <p:extLst>
      <p:ext uri="{BB962C8B-B14F-4D97-AF65-F5344CB8AC3E}">
        <p14:creationId xmlns:p14="http://schemas.microsoft.com/office/powerpoint/2010/main" val="311127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B9AA4-4E8E-DADA-10D2-294F1FD45B6D}"/>
              </a:ext>
            </a:extLst>
          </p:cNvPr>
          <p:cNvSpPr>
            <a:spLocks noGrp="1"/>
          </p:cNvSpPr>
          <p:nvPr>
            <p:ph type="title"/>
          </p:nvPr>
        </p:nvSpPr>
        <p:spPr>
          <a:xfrm>
            <a:off x="254000" y="365125"/>
            <a:ext cx="10254343" cy="1325563"/>
          </a:xfrm>
        </p:spPr>
        <p:txBody>
          <a:bodyPr/>
          <a:lstStyle/>
          <a:p>
            <a:r>
              <a:rPr lang="de-DE" dirty="0"/>
              <a:t>Verpflichtet der Abschluss der kommunalen Wärmeplanung jetzt </a:t>
            </a:r>
            <a:br>
              <a:rPr lang="de-DE" dirty="0"/>
            </a:br>
            <a:r>
              <a:rPr lang="de-DE" dirty="0"/>
              <a:t>die Hausbesitzenden sofort zum Handeln?</a:t>
            </a:r>
          </a:p>
        </p:txBody>
      </p:sp>
      <p:sp>
        <p:nvSpPr>
          <p:cNvPr id="3" name="Inhaltsplatzhalter 2">
            <a:extLst>
              <a:ext uri="{FF2B5EF4-FFF2-40B4-BE49-F238E27FC236}">
                <a16:creationId xmlns:a16="http://schemas.microsoft.com/office/drawing/2014/main" id="{216B6A35-366F-728E-226A-42483B852EE4}"/>
              </a:ext>
            </a:extLst>
          </p:cNvPr>
          <p:cNvSpPr>
            <a:spLocks noGrp="1"/>
          </p:cNvSpPr>
          <p:nvPr>
            <p:ph idx="1"/>
          </p:nvPr>
        </p:nvSpPr>
        <p:spPr/>
        <p:txBody>
          <a:bodyPr/>
          <a:lstStyle/>
          <a:p>
            <a:r>
              <a:rPr lang="de-DE" sz="24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NEIN ! </a:t>
            </a:r>
          </a:p>
          <a:p>
            <a:r>
              <a:rPr lang="de-DE" sz="1800" dirty="0">
                <a:effectLst/>
                <a:latin typeface="Aptos" panose="020B0004020202020204" pitchFamily="34" charset="0"/>
                <a:ea typeface="Aptos" panose="020B0004020202020204" pitchFamily="34" charset="0"/>
                <a:cs typeface="Times New Roman" panose="02020603050405020304" pitchFamily="18" charset="0"/>
              </a:rPr>
              <a:t>Die kommunale Wärmeplanung (KWP) ist verpflichtend für alle Städte und Gemeinden (§ 4 und § 5 Wärmeplanungsgesetz (WPG)).</a:t>
            </a:r>
          </a:p>
          <a:p>
            <a:r>
              <a:rPr lang="de-DE" sz="1800" dirty="0">
                <a:effectLst/>
                <a:latin typeface="Aptos" panose="020B0004020202020204" pitchFamily="34" charset="0"/>
                <a:ea typeface="Aptos" panose="020B0004020202020204" pitchFamily="34" charset="0"/>
                <a:cs typeface="Times New Roman" panose="02020603050405020304" pitchFamily="18" charset="0"/>
              </a:rPr>
              <a:t>Die kommunale Wärmeplanung bietet keine Garantien, wo Wärmenetze entstehen. Sie stellt lediglich Eignungsgebiete vor. Dass die Umsetzung dann genauso erfolgt, ist nicht vorgegeben</a:t>
            </a: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Erst, wenn eine durch Landesrecht zuständige Stelle die Entscheidung für ein Gebiet zum Neu- oder Ausbau eines Wärmenetzes trifft, treten neue Regelungen bezüglich des Heizungstauschs mit erneuerbaren Energien in Kraft. </a:t>
            </a: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Da es diese Beschlüsse nicht gibt, gilt weiterhin das Gebäudeenergiegesetz (GEG).</a:t>
            </a:r>
          </a:p>
          <a:p>
            <a:r>
              <a:rPr lang="de-DE" sz="1800" kern="100" dirty="0">
                <a:latin typeface="Aptos" panose="020B0004020202020204" pitchFamily="34" charset="0"/>
                <a:ea typeface="Aptos" panose="020B0004020202020204" pitchFamily="34" charset="0"/>
                <a:cs typeface="Times New Roman" panose="02020603050405020304" pitchFamily="18" charset="0"/>
              </a:rPr>
              <a:t>Die Fristen zum Umstieg auf klimaneutrale Heizungen aus dem Gebäudeenergiegesetzt (GEG) sind daher an jene für die Veröffentlichung der KWP geknüpft.</a:t>
            </a: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In Städten mit weniger als 100.000 Einwohnenden wird der Einbau von Heizungen mit mindestens 65 Prozent Erneuerbarer Energie nach dem 30. Juni 2028 verbindlich. </a:t>
            </a:r>
          </a:p>
          <a:p>
            <a:pPr marL="0" indent="0">
              <a:buNone/>
            </a:pPr>
            <a:endParaRPr lang="de-DE" dirty="0"/>
          </a:p>
        </p:txBody>
      </p:sp>
      <p:sp>
        <p:nvSpPr>
          <p:cNvPr id="4" name="Datumsplatzhalter 3">
            <a:extLst>
              <a:ext uri="{FF2B5EF4-FFF2-40B4-BE49-F238E27FC236}">
                <a16:creationId xmlns:a16="http://schemas.microsoft.com/office/drawing/2014/main" id="{E0B4415D-D919-7F76-DDB2-1444E9134513}"/>
              </a:ext>
            </a:extLst>
          </p:cNvPr>
          <p:cNvSpPr>
            <a:spLocks noGrp="1"/>
          </p:cNvSpPr>
          <p:nvPr>
            <p:ph type="dt" sz="half" idx="10"/>
          </p:nvPr>
        </p:nvSpPr>
        <p:spPr/>
        <p:txBody>
          <a:bodyPr/>
          <a:lstStyle/>
          <a:p>
            <a:pPr>
              <a:defRPr/>
            </a:pPr>
            <a:fld id="{77071512-D1CC-4D2D-B297-D889AFF18A4A}" type="datetime1">
              <a:rPr lang="de-DE" smtClean="0"/>
              <a:t>28.01.2026</a:t>
            </a:fld>
            <a:endParaRPr lang="de-DE" dirty="0"/>
          </a:p>
        </p:txBody>
      </p:sp>
      <p:sp>
        <p:nvSpPr>
          <p:cNvPr id="5" name="Fußzeilenplatzhalter 4">
            <a:extLst>
              <a:ext uri="{FF2B5EF4-FFF2-40B4-BE49-F238E27FC236}">
                <a16:creationId xmlns:a16="http://schemas.microsoft.com/office/drawing/2014/main" id="{D0C67F1C-37D5-0AE6-71D8-F67B8CBAEEA9}"/>
              </a:ext>
            </a:extLst>
          </p:cNvPr>
          <p:cNvSpPr>
            <a:spLocks noGrp="1"/>
          </p:cNvSpPr>
          <p:nvPr>
            <p:ph type="ftr" sz="quarter" idx="11"/>
          </p:nvPr>
        </p:nvSpPr>
        <p:spPr/>
        <p:txBody>
          <a:bodyPr/>
          <a:lstStyle/>
          <a:p>
            <a:pPr>
              <a:defRPr/>
            </a:pPr>
            <a:r>
              <a:rPr lang="de-DE" dirty="0"/>
              <a:t>Klimaschutzagentur Landkreis Hildesheim gGmbH</a:t>
            </a:r>
          </a:p>
        </p:txBody>
      </p:sp>
      <p:sp>
        <p:nvSpPr>
          <p:cNvPr id="7" name="Foliennummernplatzhalter 6">
            <a:extLst>
              <a:ext uri="{FF2B5EF4-FFF2-40B4-BE49-F238E27FC236}">
                <a16:creationId xmlns:a16="http://schemas.microsoft.com/office/drawing/2014/main" id="{C2F5CBD2-0F47-7198-EB30-8F8A1CA7F65C}"/>
              </a:ext>
            </a:extLst>
          </p:cNvPr>
          <p:cNvSpPr>
            <a:spLocks noGrp="1"/>
          </p:cNvSpPr>
          <p:nvPr>
            <p:ph type="sldNum" sz="quarter" idx="12"/>
          </p:nvPr>
        </p:nvSpPr>
        <p:spPr/>
        <p:txBody>
          <a:bodyPr/>
          <a:lstStyle/>
          <a:p>
            <a:pPr>
              <a:defRPr/>
            </a:pPr>
            <a:fld id="{4720B605-C6AC-B44B-9414-CAA021D2E092}" type="slidenum">
              <a:rPr lang="de-DE" smtClean="0"/>
              <a:pPr>
                <a:defRPr/>
              </a:pPr>
              <a:t>2</a:t>
            </a:fld>
            <a:endParaRPr lang="de-DE"/>
          </a:p>
        </p:txBody>
      </p:sp>
    </p:spTree>
    <p:extLst>
      <p:ext uri="{BB962C8B-B14F-4D97-AF65-F5344CB8AC3E}">
        <p14:creationId xmlns:p14="http://schemas.microsoft.com/office/powerpoint/2010/main" val="37914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08E5-1663-ACA7-E512-998125F357AF}"/>
              </a:ext>
            </a:extLst>
          </p:cNvPr>
          <p:cNvSpPr>
            <a:spLocks noGrp="1"/>
          </p:cNvSpPr>
          <p:nvPr>
            <p:ph type="title"/>
          </p:nvPr>
        </p:nvSpPr>
        <p:spPr/>
        <p:txBody>
          <a:bodyPr/>
          <a:lstStyle/>
          <a:p>
            <a:r>
              <a:rPr lang="de-DE" dirty="0"/>
              <a:t>Das sieht das GEG (2025) vor.</a:t>
            </a:r>
            <a:br>
              <a:rPr lang="de-DE" dirty="0"/>
            </a:br>
            <a:endParaRPr lang="de-DE" dirty="0"/>
          </a:p>
        </p:txBody>
      </p:sp>
      <p:sp>
        <p:nvSpPr>
          <p:cNvPr id="3" name="Inhaltsplatzhalter 2">
            <a:extLst>
              <a:ext uri="{FF2B5EF4-FFF2-40B4-BE49-F238E27FC236}">
                <a16:creationId xmlns:a16="http://schemas.microsoft.com/office/drawing/2014/main" id="{FB5687A1-9905-47F3-02E8-D54F0B76F715}"/>
              </a:ext>
            </a:extLst>
          </p:cNvPr>
          <p:cNvSpPr>
            <a:spLocks noGrp="1"/>
          </p:cNvSpPr>
          <p:nvPr>
            <p:ph idx="1"/>
          </p:nvPr>
        </p:nvSpPr>
        <p:spPr>
          <a:xfrm>
            <a:off x="4042195" y="1528650"/>
            <a:ext cx="8008257" cy="5097122"/>
          </a:xfrm>
        </p:spPr>
        <p:txBody>
          <a:bodyPr/>
          <a:lstStyle/>
          <a:p>
            <a:pPr marL="0" lvl="0" indent="0">
              <a:lnSpc>
                <a:spcPct val="107000"/>
              </a:lnSpc>
              <a:spcAft>
                <a:spcPts val="800"/>
              </a:spcAft>
              <a:buSzPts val="1000"/>
              <a:buNone/>
              <a:tabLst>
                <a:tab pos="457200" algn="l"/>
              </a:tabLst>
            </a:pPr>
            <a:r>
              <a:rPr lang="de-DE" sz="1800" b="1" kern="100" dirty="0">
                <a:solidFill>
                  <a:schemeClr val="accent6"/>
                </a:solidFill>
                <a:effectLst/>
                <a:latin typeface="Aller" panose="02000803040000020004" pitchFamily="2" charset="0"/>
                <a:ea typeface="Aptos" panose="020B0004020202020204" pitchFamily="34" charset="0"/>
                <a:cs typeface="Times New Roman" panose="02020603050405020304" pitchFamily="18" charset="0"/>
              </a:rPr>
              <a:t>Einbau-Verbot für neue reine Öl- und Gasheizungen</a:t>
            </a:r>
          </a:p>
          <a:p>
            <a:pPr marL="342900" lvl="0" indent="-342900">
              <a:lnSpc>
                <a:spcPct val="107000"/>
              </a:lnSpc>
              <a:spcAft>
                <a:spcPts val="800"/>
              </a:spcAft>
              <a:buSzPts val="1000"/>
              <a:buFont typeface="Symbol" panose="05050102010706020507" pitchFamily="18" charset="2"/>
              <a:buChar char=""/>
              <a:tabLst>
                <a:tab pos="457200" algn="l"/>
              </a:tabLst>
            </a:pPr>
            <a:r>
              <a:rPr lang="de-DE" sz="1400" kern="100" dirty="0">
                <a:effectLst/>
                <a:latin typeface="Aller" panose="02000803040000020004" pitchFamily="2" charset="0"/>
                <a:ea typeface="Aptos" panose="020B0004020202020204" pitchFamily="34" charset="0"/>
                <a:cs typeface="Times New Roman" panose="02020603050405020304" pitchFamily="18" charset="0"/>
              </a:rPr>
              <a:t>Bereits seit dem 01. Januar 2024 ist </a:t>
            </a:r>
            <a:r>
              <a:rPr lang="de-DE" sz="1400" b="1" kern="100" dirty="0">
                <a:effectLst/>
                <a:latin typeface="Aller" panose="02000803040000020004" pitchFamily="2" charset="0"/>
                <a:ea typeface="Aptos" panose="020B0004020202020204" pitchFamily="34" charset="0"/>
                <a:cs typeface="Times New Roman" panose="02020603050405020304" pitchFamily="18" charset="0"/>
              </a:rPr>
              <a:t>der Einbau </a:t>
            </a:r>
            <a:r>
              <a:rPr lang="de-DE" sz="1400" kern="100" dirty="0">
                <a:effectLst/>
                <a:latin typeface="Aller" panose="02000803040000020004" pitchFamily="2" charset="0"/>
                <a:ea typeface="Aptos" panose="020B0004020202020204" pitchFamily="34" charset="0"/>
                <a:cs typeface="Times New Roman" panose="02020603050405020304" pitchFamily="18" charset="0"/>
              </a:rPr>
              <a:t>von reinen Öl- und Gasheizungen verboten. </a:t>
            </a:r>
          </a:p>
          <a:p>
            <a:pPr marL="800100" lvl="1" indent="-342900">
              <a:lnSpc>
                <a:spcPct val="107000"/>
              </a:lnSpc>
              <a:spcAft>
                <a:spcPts val="800"/>
              </a:spcAft>
              <a:buSzPts val="1000"/>
              <a:buFont typeface="Symbol" panose="05050102010706020507" pitchFamily="18" charset="2"/>
              <a:buChar char=""/>
              <a:tabLst>
                <a:tab pos="457200" algn="l"/>
              </a:tabLst>
            </a:pPr>
            <a:r>
              <a:rPr lang="de-DE" sz="1400" kern="100" dirty="0">
                <a:latin typeface="Aller" panose="02000803040000020004" pitchFamily="2" charset="0"/>
                <a:ea typeface="Aptos" panose="020B0004020202020204" pitchFamily="34" charset="0"/>
                <a:cs typeface="Times New Roman" panose="02020603050405020304" pitchFamily="18" charset="0"/>
              </a:rPr>
              <a:t>Es  dürfen </a:t>
            </a:r>
            <a:r>
              <a:rPr lang="de-DE" sz="1400" kern="100" dirty="0">
                <a:effectLst/>
                <a:latin typeface="Aller" panose="02000803040000020004" pitchFamily="2" charset="0"/>
                <a:ea typeface="Aptos" panose="020B0004020202020204" pitchFamily="34" charset="0"/>
                <a:cs typeface="Times New Roman" panose="02020603050405020304" pitchFamily="18" charset="0"/>
              </a:rPr>
              <a:t>nur noch neue Heizungen installiert werden, die mindestens 65 Prozent erneuerbare Energien nutzen (§ 71 GEG).</a:t>
            </a:r>
          </a:p>
          <a:p>
            <a:pPr marL="342900" lvl="0" indent="-342900">
              <a:lnSpc>
                <a:spcPct val="107000"/>
              </a:lnSpc>
              <a:spcAft>
                <a:spcPts val="800"/>
              </a:spcAft>
              <a:buSzPts val="1000"/>
              <a:buFont typeface="Symbol" panose="05050102010706020507" pitchFamily="18" charset="2"/>
              <a:buChar char=""/>
              <a:tabLst>
                <a:tab pos="457200" algn="l"/>
              </a:tabLst>
            </a:pPr>
            <a:r>
              <a:rPr lang="de-DE" sz="1400" kern="100" dirty="0">
                <a:effectLst/>
                <a:latin typeface="Aller" panose="02000803040000020004" pitchFamily="2" charset="0"/>
                <a:ea typeface="Aptos" panose="020B0004020202020204" pitchFamily="34" charset="0"/>
                <a:cs typeface="Times New Roman" panose="02020603050405020304" pitchFamily="18" charset="0"/>
              </a:rPr>
              <a:t>Bis zum Jahr 2045 soll, laut dem Bundesministerium für Wohnen, Stadtentwicklung und Bauwesen, die "Nutzung von fossilen Energieträgern für die Wärmeversorgung im Gebäudebereich beendet" sein. </a:t>
            </a:r>
          </a:p>
          <a:p>
            <a:pPr marL="0" lvl="0" indent="0">
              <a:lnSpc>
                <a:spcPct val="107000"/>
              </a:lnSpc>
              <a:spcAft>
                <a:spcPts val="800"/>
              </a:spcAft>
              <a:buSzPts val="1000"/>
              <a:buNone/>
              <a:tabLst>
                <a:tab pos="457200" algn="l"/>
              </a:tabLst>
            </a:pPr>
            <a:r>
              <a:rPr lang="de-DE" sz="1800" dirty="0">
                <a:solidFill>
                  <a:schemeClr val="accent6"/>
                </a:solidFill>
                <a:latin typeface="Aller" panose="02000803040000020004" pitchFamily="2" charset="0"/>
              </a:rPr>
              <a:t>Was gilt für bereits bestehende Heizanlagen?</a:t>
            </a:r>
          </a:p>
          <a:p>
            <a:pPr marL="342900" lvl="0" indent="-342900">
              <a:lnSpc>
                <a:spcPct val="107000"/>
              </a:lnSpc>
              <a:spcAft>
                <a:spcPts val="800"/>
              </a:spcAft>
              <a:buSzPts val="1000"/>
              <a:buFont typeface="Symbol" panose="05050102010706020507" pitchFamily="18" charset="2"/>
              <a:buChar char=""/>
              <a:tabLst>
                <a:tab pos="457200" algn="l"/>
              </a:tabLst>
            </a:pPr>
            <a:r>
              <a:rPr lang="de-DE" sz="1400" dirty="0">
                <a:latin typeface="Aller" panose="02000803040000020004" pitchFamily="2" charset="0"/>
              </a:rPr>
              <a:t>Eine Verpflichtung zum Einbau einer Heizung, die mindestens 65 Prozent erneuerbare Energien nutzt, besteht nur, wenn eine neue Heizung installiert werden muss. Bestehende Heizungen dürfen weiterhin betrieben und repariert werden.</a:t>
            </a:r>
            <a:endParaRPr lang="de-DE" sz="1400" dirty="0"/>
          </a:p>
          <a:p>
            <a:pPr marL="342900" lvl="0" indent="-342900">
              <a:lnSpc>
                <a:spcPct val="107000"/>
              </a:lnSpc>
              <a:spcAft>
                <a:spcPts val="800"/>
              </a:spcAft>
              <a:buSzPts val="1000"/>
              <a:buFont typeface="Symbol" panose="05050102010706020507" pitchFamily="18" charset="2"/>
              <a:buChar char=""/>
              <a:tabLst>
                <a:tab pos="457200" algn="l"/>
              </a:tabLst>
            </a:pPr>
            <a:r>
              <a:rPr lang="de-DE" sz="1400" dirty="0"/>
              <a:t>Für bestehende Gebäude gibt es längere Übergangsfristen, um eine bessere Abstimmung der Investitionsentscheidungen mit der örtlichen Wärmeplanung zu ermöglichen. </a:t>
            </a:r>
          </a:p>
          <a:p>
            <a:pPr marL="342900" lvl="0" indent="-342900">
              <a:lnSpc>
                <a:spcPct val="107000"/>
              </a:lnSpc>
              <a:spcAft>
                <a:spcPts val="800"/>
              </a:spcAft>
              <a:buSzPts val="1000"/>
              <a:buFont typeface="Symbol" panose="05050102010706020507" pitchFamily="18" charset="2"/>
              <a:buChar char=""/>
              <a:tabLst>
                <a:tab pos="457200" algn="l"/>
              </a:tabLst>
            </a:pPr>
            <a:endParaRPr lang="de-DE" dirty="0"/>
          </a:p>
          <a:p>
            <a:pPr marL="342900" lvl="0" indent="-342900">
              <a:lnSpc>
                <a:spcPct val="107000"/>
              </a:lnSpc>
              <a:spcAft>
                <a:spcPts val="800"/>
              </a:spcAft>
              <a:buSzPts val="1000"/>
              <a:buFont typeface="Symbol" panose="05050102010706020507" pitchFamily="18" charset="2"/>
              <a:buChar char=""/>
              <a:tabLst>
                <a:tab pos="457200" algn="l"/>
              </a:tabLst>
            </a:pPr>
            <a:endParaRPr lang="de-DE" dirty="0"/>
          </a:p>
          <a:p>
            <a:pPr marL="342900" lvl="0" indent="-342900">
              <a:lnSpc>
                <a:spcPct val="107000"/>
              </a:lnSpc>
              <a:spcAft>
                <a:spcPts val="800"/>
              </a:spcAft>
              <a:buSzPts val="1000"/>
              <a:buFont typeface="Symbol" panose="05050102010706020507" pitchFamily="18" charset="2"/>
              <a:buChar char=""/>
              <a:tabLst>
                <a:tab pos="457200" algn="l"/>
              </a:tabLst>
            </a:pPr>
            <a:endParaRPr lang="de-DE" dirty="0"/>
          </a:p>
        </p:txBody>
      </p:sp>
      <p:pic>
        <p:nvPicPr>
          <p:cNvPr id="4" name="Grafik 3">
            <a:extLst>
              <a:ext uri="{FF2B5EF4-FFF2-40B4-BE49-F238E27FC236}">
                <a16:creationId xmlns:a16="http://schemas.microsoft.com/office/drawing/2014/main" id="{671951F8-9EE3-1FCF-150E-A79EACD58A5E}"/>
              </a:ext>
            </a:extLst>
          </p:cNvPr>
          <p:cNvPicPr>
            <a:picLocks noChangeAspect="1"/>
          </p:cNvPicPr>
          <p:nvPr/>
        </p:nvPicPr>
        <p:blipFill>
          <a:blip r:embed="rId2"/>
          <a:stretch>
            <a:fillRect/>
          </a:stretch>
        </p:blipFill>
        <p:spPr>
          <a:xfrm>
            <a:off x="192348" y="1773690"/>
            <a:ext cx="3732826" cy="4351338"/>
          </a:xfrm>
          <a:prstGeom prst="rect">
            <a:avLst/>
          </a:prstGeom>
        </p:spPr>
      </p:pic>
      <p:sp>
        <p:nvSpPr>
          <p:cNvPr id="5" name="Datumsplatzhalter 4">
            <a:extLst>
              <a:ext uri="{FF2B5EF4-FFF2-40B4-BE49-F238E27FC236}">
                <a16:creationId xmlns:a16="http://schemas.microsoft.com/office/drawing/2014/main" id="{5A06C2BB-8FC4-7C2F-3F2A-9BF624BE5C66}"/>
              </a:ext>
            </a:extLst>
          </p:cNvPr>
          <p:cNvSpPr>
            <a:spLocks noGrp="1"/>
          </p:cNvSpPr>
          <p:nvPr>
            <p:ph type="dt" sz="half" idx="10"/>
          </p:nvPr>
        </p:nvSpPr>
        <p:spPr/>
        <p:txBody>
          <a:bodyPr/>
          <a:lstStyle/>
          <a:p>
            <a:pPr>
              <a:defRPr/>
            </a:pPr>
            <a:fld id="{311F68F2-980C-4834-B3A6-FA792713033D}" type="datetime1">
              <a:rPr lang="de-DE" smtClean="0"/>
              <a:t>28.01.2026</a:t>
            </a:fld>
            <a:endParaRPr lang="de-DE" dirty="0"/>
          </a:p>
        </p:txBody>
      </p:sp>
      <p:sp>
        <p:nvSpPr>
          <p:cNvPr id="6" name="Fußzeilenplatzhalter 5">
            <a:extLst>
              <a:ext uri="{FF2B5EF4-FFF2-40B4-BE49-F238E27FC236}">
                <a16:creationId xmlns:a16="http://schemas.microsoft.com/office/drawing/2014/main" id="{75074DDE-7122-E97C-DB46-497BFBF1DA0D}"/>
              </a:ext>
            </a:extLst>
          </p:cNvPr>
          <p:cNvSpPr>
            <a:spLocks noGrp="1"/>
          </p:cNvSpPr>
          <p:nvPr>
            <p:ph type="ftr" sz="quarter" idx="11"/>
          </p:nvPr>
        </p:nvSpPr>
        <p:spPr/>
        <p:txBody>
          <a:bodyPr/>
          <a:lstStyle/>
          <a:p>
            <a:pPr>
              <a:defRPr/>
            </a:pPr>
            <a:r>
              <a:rPr lang="de-DE" dirty="0"/>
              <a:t>Klimaschutzagentur Landkreis Hildesheim gGmbH</a:t>
            </a:r>
          </a:p>
        </p:txBody>
      </p:sp>
      <p:sp>
        <p:nvSpPr>
          <p:cNvPr id="7" name="Foliennummernplatzhalter 6">
            <a:extLst>
              <a:ext uri="{FF2B5EF4-FFF2-40B4-BE49-F238E27FC236}">
                <a16:creationId xmlns:a16="http://schemas.microsoft.com/office/drawing/2014/main" id="{AF178A09-985C-5C38-4A9F-666075F4D3EF}"/>
              </a:ext>
            </a:extLst>
          </p:cNvPr>
          <p:cNvSpPr>
            <a:spLocks noGrp="1"/>
          </p:cNvSpPr>
          <p:nvPr>
            <p:ph type="sldNum" sz="quarter" idx="12"/>
          </p:nvPr>
        </p:nvSpPr>
        <p:spPr/>
        <p:txBody>
          <a:bodyPr/>
          <a:lstStyle/>
          <a:p>
            <a:pPr>
              <a:defRPr/>
            </a:pPr>
            <a:fld id="{4720B605-C6AC-B44B-9414-CAA021D2E092}" type="slidenum">
              <a:rPr lang="de-DE" smtClean="0"/>
              <a:pPr>
                <a:defRPr/>
              </a:pPr>
              <a:t>3</a:t>
            </a:fld>
            <a:endParaRPr lang="de-DE"/>
          </a:p>
        </p:txBody>
      </p:sp>
    </p:spTree>
    <p:extLst>
      <p:ext uri="{BB962C8B-B14F-4D97-AF65-F5344CB8AC3E}">
        <p14:creationId xmlns:p14="http://schemas.microsoft.com/office/powerpoint/2010/main" val="33278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4DD50-CA3E-F873-F508-7FC692DF35DC}"/>
              </a:ext>
            </a:extLst>
          </p:cNvPr>
          <p:cNvSpPr>
            <a:spLocks noGrp="1"/>
          </p:cNvSpPr>
          <p:nvPr>
            <p:ph type="title"/>
          </p:nvPr>
        </p:nvSpPr>
        <p:spPr>
          <a:xfrm>
            <a:off x="838200" y="365125"/>
            <a:ext cx="7940675" cy="585561"/>
          </a:xfrm>
        </p:spPr>
        <p:txBody>
          <a:bodyPr/>
          <a:lstStyle/>
          <a:p>
            <a:r>
              <a:rPr lang="de-DE" dirty="0"/>
              <a:t>Vorgaben des GEG</a:t>
            </a:r>
          </a:p>
        </p:txBody>
      </p:sp>
      <p:sp>
        <p:nvSpPr>
          <p:cNvPr id="3" name="Inhaltsplatzhalter 2">
            <a:extLst>
              <a:ext uri="{FF2B5EF4-FFF2-40B4-BE49-F238E27FC236}">
                <a16:creationId xmlns:a16="http://schemas.microsoft.com/office/drawing/2014/main" id="{C6B79195-39B3-E5FD-656F-A8278AEB2E3A}"/>
              </a:ext>
            </a:extLst>
          </p:cNvPr>
          <p:cNvSpPr>
            <a:spLocks noGrp="1"/>
          </p:cNvSpPr>
          <p:nvPr>
            <p:ph idx="1"/>
          </p:nvPr>
        </p:nvSpPr>
        <p:spPr>
          <a:xfrm>
            <a:off x="344715" y="950686"/>
            <a:ext cx="10515600" cy="4351338"/>
          </a:xfrm>
        </p:spPr>
        <p:txBody>
          <a:bodyPr/>
          <a:lstStyle/>
          <a:p>
            <a:r>
              <a:rPr lang="de-DE" sz="1800" dirty="0"/>
              <a:t>Zum 1. Januar 2024 trat das Gebäudeenergiegesetz (GEG), wie das „Heizungsgesetz“ offiziell heißt, in Kraft.</a:t>
            </a:r>
          </a:p>
          <a:p>
            <a:pPr marL="0" indent="0">
              <a:buNone/>
            </a:pPr>
            <a:r>
              <a:rPr lang="de-DE" sz="1800" dirty="0"/>
              <a:t> </a:t>
            </a:r>
            <a:r>
              <a:rPr lang="de-DE" sz="1800" dirty="0">
                <a:solidFill>
                  <a:schemeClr val="accent6"/>
                </a:solidFill>
              </a:rPr>
              <a:t>Vorgaben für Neubaugebiete</a:t>
            </a:r>
          </a:p>
          <a:p>
            <a:r>
              <a:rPr lang="de-DE" sz="1600" dirty="0"/>
              <a:t>In ausgewiesenen Neubaugebieten müssen neu installierte Heizungen ab dem 1. Januar 2024 den Wärmebedarf mindestens zu 65 Prozent aus Erneuerbaren Energien decken. </a:t>
            </a:r>
          </a:p>
          <a:p>
            <a:pPr lvl="1"/>
            <a:r>
              <a:rPr lang="de-DE" sz="1600" dirty="0">
                <a:solidFill>
                  <a:schemeClr val="accent6"/>
                </a:solidFill>
              </a:rPr>
              <a:t>Wärmepumpen sind eine Option</a:t>
            </a:r>
            <a:r>
              <a:rPr lang="de-DE" sz="1600" dirty="0"/>
              <a:t>, aber nicht vorgeschrieben. </a:t>
            </a:r>
          </a:p>
          <a:p>
            <a:pPr marL="0" indent="0">
              <a:buNone/>
            </a:pPr>
            <a:r>
              <a:rPr lang="de-DE" sz="1800" dirty="0">
                <a:solidFill>
                  <a:schemeClr val="accent6"/>
                </a:solidFill>
              </a:rPr>
              <a:t>Vorgaben für Bestandsgebäude</a:t>
            </a:r>
          </a:p>
          <a:p>
            <a:r>
              <a:rPr lang="de-DE" sz="1600" dirty="0"/>
              <a:t>Heizungsanlagen in Bestandsgebäuden dürfen, unabhängig von ihrem Anteil an Erneuerbaren Energien, </a:t>
            </a:r>
            <a:r>
              <a:rPr lang="de-DE" sz="1600" dirty="0">
                <a:solidFill>
                  <a:schemeClr val="accent6"/>
                </a:solidFill>
              </a:rPr>
              <a:t>bis zum Ende des Jahres 2044 </a:t>
            </a:r>
            <a:r>
              <a:rPr lang="de-DE" sz="1600" dirty="0"/>
              <a:t>weiter betrieben werden. Auch Reparaturen sind erlaubt.</a:t>
            </a:r>
          </a:p>
          <a:p>
            <a:r>
              <a:rPr lang="de-DE" sz="1600" dirty="0"/>
              <a:t>Sollte ein vollständiger Austausch einer Heizungsanlage, wie zum Beispiel eines Gas-Brennwertgerätes, erforderlich sein, so kann dieser problemlos durchgeführt werden. </a:t>
            </a:r>
          </a:p>
          <a:p>
            <a:pPr marL="0" indent="0">
              <a:buNone/>
            </a:pPr>
            <a:r>
              <a:rPr lang="de-DE" sz="1800" dirty="0">
                <a:solidFill>
                  <a:schemeClr val="accent6"/>
                </a:solidFill>
              </a:rPr>
              <a:t>Kommunale Wärmeplanung</a:t>
            </a:r>
          </a:p>
          <a:p>
            <a:r>
              <a:rPr lang="de-DE" sz="1600" dirty="0"/>
              <a:t>Die Vorgaben zur Nutzung Erneuerbarer Energien für Neubauten außerhalb von ausgewiesenen Neubaugebieten und Bestandsgebäuden sind mit der Kommunalen Wärmeplanung verknüpft. </a:t>
            </a:r>
          </a:p>
          <a:p>
            <a:pPr marL="0" indent="0">
              <a:buNone/>
            </a:pPr>
            <a:r>
              <a:rPr lang="de-DE" sz="1800" dirty="0">
                <a:solidFill>
                  <a:schemeClr val="accent6"/>
                </a:solidFill>
              </a:rPr>
              <a:t>Heizungsförderung</a:t>
            </a:r>
          </a:p>
          <a:p>
            <a:r>
              <a:rPr lang="de-DE" sz="1600" dirty="0"/>
              <a:t>Zur Unterstützung von Hauseigentümern bei der Erneuerung ihrer Heizungsanlagen sind umfangreiche Fördermaßnahmen vorgesehen. </a:t>
            </a:r>
          </a:p>
        </p:txBody>
      </p:sp>
      <p:sp>
        <p:nvSpPr>
          <p:cNvPr id="4" name="Datumsplatzhalter 3">
            <a:extLst>
              <a:ext uri="{FF2B5EF4-FFF2-40B4-BE49-F238E27FC236}">
                <a16:creationId xmlns:a16="http://schemas.microsoft.com/office/drawing/2014/main" id="{F42A18B0-347D-3DCE-B773-9EEECBF78555}"/>
              </a:ext>
            </a:extLst>
          </p:cNvPr>
          <p:cNvSpPr>
            <a:spLocks noGrp="1"/>
          </p:cNvSpPr>
          <p:nvPr>
            <p:ph type="dt" sz="half" idx="10"/>
          </p:nvPr>
        </p:nvSpPr>
        <p:spPr/>
        <p:txBody>
          <a:bodyPr/>
          <a:lstStyle/>
          <a:p>
            <a:pPr>
              <a:defRPr/>
            </a:pPr>
            <a:fld id="{2BEEC6BE-4289-4EB2-B2A6-B13894CD5881}" type="datetime1">
              <a:rPr lang="de-DE" smtClean="0"/>
              <a:t>28.01.2026</a:t>
            </a:fld>
            <a:endParaRPr lang="de-DE" dirty="0"/>
          </a:p>
        </p:txBody>
      </p:sp>
      <p:sp>
        <p:nvSpPr>
          <p:cNvPr id="5" name="Fußzeilenplatzhalter 4">
            <a:extLst>
              <a:ext uri="{FF2B5EF4-FFF2-40B4-BE49-F238E27FC236}">
                <a16:creationId xmlns:a16="http://schemas.microsoft.com/office/drawing/2014/main" id="{75391B2E-3FFC-A4AA-97F6-FD2EE16B69EE}"/>
              </a:ext>
            </a:extLst>
          </p:cNvPr>
          <p:cNvSpPr>
            <a:spLocks noGrp="1"/>
          </p:cNvSpPr>
          <p:nvPr>
            <p:ph type="ftr" sz="quarter" idx="11"/>
          </p:nvPr>
        </p:nvSpPr>
        <p:spPr/>
        <p:txBody>
          <a:bodyPr/>
          <a:lstStyle/>
          <a:p>
            <a:pPr>
              <a:defRPr/>
            </a:pPr>
            <a:r>
              <a:rPr lang="de-DE" dirty="0"/>
              <a:t>Klimaschutzagentur Landkreis Hildesheim gGmbH</a:t>
            </a:r>
          </a:p>
        </p:txBody>
      </p:sp>
      <p:sp>
        <p:nvSpPr>
          <p:cNvPr id="6" name="Foliennummernplatzhalter 5">
            <a:extLst>
              <a:ext uri="{FF2B5EF4-FFF2-40B4-BE49-F238E27FC236}">
                <a16:creationId xmlns:a16="http://schemas.microsoft.com/office/drawing/2014/main" id="{4A577060-FE52-C872-71BF-440BD3A2702A}"/>
              </a:ext>
            </a:extLst>
          </p:cNvPr>
          <p:cNvSpPr>
            <a:spLocks noGrp="1"/>
          </p:cNvSpPr>
          <p:nvPr>
            <p:ph type="sldNum" sz="quarter" idx="12"/>
          </p:nvPr>
        </p:nvSpPr>
        <p:spPr/>
        <p:txBody>
          <a:bodyPr/>
          <a:lstStyle/>
          <a:p>
            <a:pPr>
              <a:defRPr/>
            </a:pPr>
            <a:fld id="{4720B605-C6AC-B44B-9414-CAA021D2E092}" type="slidenum">
              <a:rPr lang="de-DE" smtClean="0"/>
              <a:pPr>
                <a:defRPr/>
              </a:pPr>
              <a:t>4</a:t>
            </a:fld>
            <a:endParaRPr lang="de-DE"/>
          </a:p>
        </p:txBody>
      </p:sp>
    </p:spTree>
    <p:extLst>
      <p:ext uri="{BB962C8B-B14F-4D97-AF65-F5344CB8AC3E}">
        <p14:creationId xmlns:p14="http://schemas.microsoft.com/office/powerpoint/2010/main" val="345655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ircle(in)">
                                      <p:cBhvr>
                                        <p:cTn id="31" dur="2000"/>
                                        <p:tgtEl>
                                          <p:spTgt spid="3">
                                            <p:txEl>
                                              <p:pRg st="7" end="7"/>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circle(in)">
                                      <p:cBhvr>
                                        <p:cTn id="34" dur="20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circle(in)">
                                      <p:cBhvr>
                                        <p:cTn id="39" dur="2000"/>
                                        <p:tgtEl>
                                          <p:spTgt spid="3">
                                            <p:txEl>
                                              <p:pRg st="9" end="9"/>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circle(in)">
                                      <p:cBhvr>
                                        <p:cTn id="42"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2C12E-23AE-D299-AE64-B32471BEF51D}"/>
              </a:ext>
            </a:extLst>
          </p:cNvPr>
          <p:cNvSpPr>
            <a:spLocks noGrp="1"/>
          </p:cNvSpPr>
          <p:nvPr>
            <p:ph type="title"/>
          </p:nvPr>
        </p:nvSpPr>
        <p:spPr>
          <a:xfrm>
            <a:off x="838200" y="365125"/>
            <a:ext cx="9075057" cy="1325563"/>
          </a:xfrm>
        </p:spPr>
        <p:txBody>
          <a:bodyPr/>
          <a:lstStyle/>
          <a:p>
            <a:r>
              <a:rPr lang="de-DE" dirty="0"/>
              <a:t>Rolle der Wärmepumpe in der kommunalen Wärmeplanung</a:t>
            </a:r>
          </a:p>
        </p:txBody>
      </p:sp>
      <p:sp>
        <p:nvSpPr>
          <p:cNvPr id="3" name="Inhaltsplatzhalter 2">
            <a:extLst>
              <a:ext uri="{FF2B5EF4-FFF2-40B4-BE49-F238E27FC236}">
                <a16:creationId xmlns:a16="http://schemas.microsoft.com/office/drawing/2014/main" id="{E99763E1-139B-4D54-CA63-47F87F587912}"/>
              </a:ext>
            </a:extLst>
          </p:cNvPr>
          <p:cNvSpPr>
            <a:spLocks noGrp="1"/>
          </p:cNvSpPr>
          <p:nvPr>
            <p:ph idx="1"/>
          </p:nvPr>
        </p:nvSpPr>
        <p:spPr>
          <a:xfrm>
            <a:off x="257628" y="1985283"/>
            <a:ext cx="11676743" cy="4351338"/>
          </a:xfrm>
        </p:spPr>
        <p:txBody>
          <a:bodyPr/>
          <a:lstStyle/>
          <a:p>
            <a:r>
              <a:rPr lang="de-DE" sz="2400" dirty="0">
                <a:solidFill>
                  <a:schemeClr val="accent6"/>
                </a:solidFill>
              </a:rPr>
              <a:t>Optimierung des Wärmeversorgungsnetzes:</a:t>
            </a:r>
            <a:r>
              <a:rPr lang="de-DE" sz="2400" dirty="0"/>
              <a:t> Integration von Wärmebedarfen aus Gebäuden, Kommune- und Industrieflächen.</a:t>
            </a:r>
          </a:p>
          <a:p>
            <a:endParaRPr lang="de-DE" sz="2400" dirty="0"/>
          </a:p>
          <a:p>
            <a:r>
              <a:rPr lang="de-DE" sz="2400" dirty="0">
                <a:solidFill>
                  <a:schemeClr val="accent6"/>
                </a:solidFill>
              </a:rPr>
              <a:t>Flächen- und Gebäudestrategie: </a:t>
            </a:r>
            <a:r>
              <a:rPr lang="de-DE" sz="2400" dirty="0"/>
              <a:t>Welche Gebäude (Neu-/Bestand) sich für Wärmepumpen eignen, Priorisierung von Bestandsgebäuden mit hohem Heizwärmebedarf.</a:t>
            </a:r>
          </a:p>
          <a:p>
            <a:endParaRPr lang="de-DE" sz="2400" dirty="0"/>
          </a:p>
          <a:p>
            <a:r>
              <a:rPr lang="de-DE" sz="2400" dirty="0">
                <a:solidFill>
                  <a:schemeClr val="accent6"/>
                </a:solidFill>
              </a:rPr>
              <a:t>Sektorenkopplung: </a:t>
            </a:r>
            <a:r>
              <a:rPr lang="de-DE" sz="2400" dirty="0"/>
              <a:t>Verknüpfung von Strom, Wärme, Wärmebedarfsmessung und möglichem Überschussstrom aus Erzeugung (z. B. PV) für Wärmepumpen.</a:t>
            </a:r>
          </a:p>
        </p:txBody>
      </p:sp>
      <p:sp>
        <p:nvSpPr>
          <p:cNvPr id="4" name="Datumsplatzhalter 3">
            <a:extLst>
              <a:ext uri="{FF2B5EF4-FFF2-40B4-BE49-F238E27FC236}">
                <a16:creationId xmlns:a16="http://schemas.microsoft.com/office/drawing/2014/main" id="{12271C81-DA6B-22B6-2B5D-9084FC9FAD97}"/>
              </a:ext>
            </a:extLst>
          </p:cNvPr>
          <p:cNvSpPr>
            <a:spLocks noGrp="1"/>
          </p:cNvSpPr>
          <p:nvPr>
            <p:ph type="dt" sz="half" idx="10"/>
          </p:nvPr>
        </p:nvSpPr>
        <p:spPr/>
        <p:txBody>
          <a:bodyPr/>
          <a:lstStyle/>
          <a:p>
            <a:pPr>
              <a:defRPr/>
            </a:pPr>
            <a:fld id="{B75191CB-4C8C-4C70-868E-29F8DBC3869F}" type="datetime1">
              <a:rPr lang="de-DE" smtClean="0"/>
              <a:t>28.01.2026</a:t>
            </a:fld>
            <a:endParaRPr lang="de-DE" dirty="0"/>
          </a:p>
        </p:txBody>
      </p:sp>
      <p:sp>
        <p:nvSpPr>
          <p:cNvPr id="5" name="Fußzeilenplatzhalter 4">
            <a:extLst>
              <a:ext uri="{FF2B5EF4-FFF2-40B4-BE49-F238E27FC236}">
                <a16:creationId xmlns:a16="http://schemas.microsoft.com/office/drawing/2014/main" id="{B2CBD91C-95FE-1BD0-4C5E-B7B25A55A3C8}"/>
              </a:ext>
            </a:extLst>
          </p:cNvPr>
          <p:cNvSpPr>
            <a:spLocks noGrp="1"/>
          </p:cNvSpPr>
          <p:nvPr>
            <p:ph type="ftr" sz="quarter" idx="11"/>
          </p:nvPr>
        </p:nvSpPr>
        <p:spPr/>
        <p:txBody>
          <a:bodyPr/>
          <a:lstStyle/>
          <a:p>
            <a:pPr>
              <a:defRPr/>
            </a:pPr>
            <a:r>
              <a:rPr lang="de-DE" dirty="0"/>
              <a:t>Klimaschutzagentur Landkreis Hildesheim gGmbH</a:t>
            </a:r>
          </a:p>
        </p:txBody>
      </p:sp>
      <p:sp>
        <p:nvSpPr>
          <p:cNvPr id="6" name="Foliennummernplatzhalter 5">
            <a:extLst>
              <a:ext uri="{FF2B5EF4-FFF2-40B4-BE49-F238E27FC236}">
                <a16:creationId xmlns:a16="http://schemas.microsoft.com/office/drawing/2014/main" id="{F6B005CD-F4E7-F232-51E6-D3E578FC4877}"/>
              </a:ext>
            </a:extLst>
          </p:cNvPr>
          <p:cNvSpPr>
            <a:spLocks noGrp="1"/>
          </p:cNvSpPr>
          <p:nvPr>
            <p:ph type="sldNum" sz="quarter" idx="12"/>
          </p:nvPr>
        </p:nvSpPr>
        <p:spPr/>
        <p:txBody>
          <a:bodyPr/>
          <a:lstStyle/>
          <a:p>
            <a:pPr>
              <a:defRPr/>
            </a:pPr>
            <a:fld id="{4720B605-C6AC-B44B-9414-CAA021D2E092}" type="slidenum">
              <a:rPr lang="de-DE" smtClean="0"/>
              <a:pPr>
                <a:defRPr/>
              </a:pPr>
              <a:t>5</a:t>
            </a:fld>
            <a:endParaRPr lang="de-DE"/>
          </a:p>
        </p:txBody>
      </p:sp>
    </p:spTree>
    <p:extLst>
      <p:ext uri="{BB962C8B-B14F-4D97-AF65-F5344CB8AC3E}">
        <p14:creationId xmlns:p14="http://schemas.microsoft.com/office/powerpoint/2010/main" val="8407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heel(1)">
                                      <p:cBhvr>
                                        <p:cTn id="14" dur="2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1)">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AF7627-4E77-D460-48C3-1240EDBA88FB}"/>
              </a:ext>
            </a:extLst>
          </p:cNvPr>
          <p:cNvSpPr>
            <a:spLocks noGrp="1"/>
          </p:cNvSpPr>
          <p:nvPr>
            <p:ph type="title"/>
          </p:nvPr>
        </p:nvSpPr>
        <p:spPr/>
        <p:txBody>
          <a:bodyPr/>
          <a:lstStyle/>
          <a:p>
            <a:r>
              <a:rPr lang="de-DE" dirty="0"/>
              <a:t>Sieben auf einen Streich – </a:t>
            </a:r>
            <a:br>
              <a:rPr lang="de-DE" dirty="0"/>
            </a:br>
            <a:r>
              <a:rPr lang="de-DE" dirty="0"/>
              <a:t>die größten Mythen zur Wärmepumpe</a:t>
            </a:r>
          </a:p>
        </p:txBody>
      </p:sp>
      <p:pic>
        <p:nvPicPr>
          <p:cNvPr id="7" name="Inhaltsplatzhalter 6">
            <a:extLst>
              <a:ext uri="{FF2B5EF4-FFF2-40B4-BE49-F238E27FC236}">
                <a16:creationId xmlns:a16="http://schemas.microsoft.com/office/drawing/2014/main" id="{E36B016F-0214-1D26-B51B-3B69A9686327}"/>
              </a:ext>
            </a:extLst>
          </p:cNvPr>
          <p:cNvPicPr>
            <a:picLocks noGrp="1" noChangeAspect="1"/>
          </p:cNvPicPr>
          <p:nvPr>
            <p:ph idx="1"/>
          </p:nvPr>
        </p:nvPicPr>
        <p:blipFill>
          <a:blip r:embed="rId2"/>
          <a:stretch>
            <a:fillRect/>
          </a:stretch>
        </p:blipFill>
        <p:spPr>
          <a:xfrm>
            <a:off x="715303" y="1670988"/>
            <a:ext cx="7679836" cy="4319908"/>
          </a:xfrm>
          <a:prstGeom prst="rect">
            <a:avLst/>
          </a:prstGeom>
        </p:spPr>
      </p:pic>
      <p:sp>
        <p:nvSpPr>
          <p:cNvPr id="4" name="Datumsplatzhalter 3">
            <a:extLst>
              <a:ext uri="{FF2B5EF4-FFF2-40B4-BE49-F238E27FC236}">
                <a16:creationId xmlns:a16="http://schemas.microsoft.com/office/drawing/2014/main" id="{5F68B779-4922-C4CB-09B5-87503FAE328E}"/>
              </a:ext>
            </a:extLst>
          </p:cNvPr>
          <p:cNvSpPr>
            <a:spLocks noGrp="1"/>
          </p:cNvSpPr>
          <p:nvPr>
            <p:ph type="dt" sz="half" idx="10"/>
          </p:nvPr>
        </p:nvSpPr>
        <p:spPr/>
        <p:txBody>
          <a:bodyPr/>
          <a:lstStyle/>
          <a:p>
            <a:pPr>
              <a:defRPr/>
            </a:pPr>
            <a:fld id="{14BF60DF-9F61-4CC4-8C02-839B3FFF747D}" type="datetime1">
              <a:rPr lang="de-DE" smtClean="0"/>
              <a:t>29.01.2026</a:t>
            </a:fld>
            <a:endParaRPr lang="de-DE" dirty="0"/>
          </a:p>
        </p:txBody>
      </p:sp>
      <p:sp>
        <p:nvSpPr>
          <p:cNvPr id="5" name="Fußzeilenplatzhalter 4">
            <a:extLst>
              <a:ext uri="{FF2B5EF4-FFF2-40B4-BE49-F238E27FC236}">
                <a16:creationId xmlns:a16="http://schemas.microsoft.com/office/drawing/2014/main" id="{870A250A-48A5-2D14-C4F4-B1866988DF24}"/>
              </a:ext>
            </a:extLst>
          </p:cNvPr>
          <p:cNvSpPr>
            <a:spLocks noGrp="1"/>
          </p:cNvSpPr>
          <p:nvPr>
            <p:ph type="ftr" sz="quarter" idx="11"/>
          </p:nvPr>
        </p:nvSpPr>
        <p:spPr/>
        <p:txBody>
          <a:bodyPr/>
          <a:lstStyle/>
          <a:p>
            <a:pPr>
              <a:defRPr/>
            </a:pPr>
            <a:r>
              <a:rPr lang="de-DE"/>
              <a:t>Klimaschutzagentur Landkreis Hildesheim gGmbH</a:t>
            </a:r>
            <a:endParaRPr lang="de-DE" dirty="0"/>
          </a:p>
        </p:txBody>
      </p:sp>
      <p:sp>
        <p:nvSpPr>
          <p:cNvPr id="6" name="Foliennummernplatzhalter 5">
            <a:extLst>
              <a:ext uri="{FF2B5EF4-FFF2-40B4-BE49-F238E27FC236}">
                <a16:creationId xmlns:a16="http://schemas.microsoft.com/office/drawing/2014/main" id="{8A0C43D3-E08C-01BE-7FF5-F7465D23F7C3}"/>
              </a:ext>
            </a:extLst>
          </p:cNvPr>
          <p:cNvSpPr>
            <a:spLocks noGrp="1"/>
          </p:cNvSpPr>
          <p:nvPr>
            <p:ph type="sldNum" sz="quarter" idx="12"/>
          </p:nvPr>
        </p:nvSpPr>
        <p:spPr/>
        <p:txBody>
          <a:bodyPr/>
          <a:lstStyle/>
          <a:p>
            <a:pPr>
              <a:defRPr/>
            </a:pPr>
            <a:fld id="{4720B605-C6AC-B44B-9414-CAA021D2E092}" type="slidenum">
              <a:rPr lang="de-DE" smtClean="0"/>
              <a:pPr>
                <a:defRPr/>
              </a:pPr>
              <a:t>6</a:t>
            </a:fld>
            <a:endParaRPr lang="de-DE"/>
          </a:p>
        </p:txBody>
      </p:sp>
      <p:sp>
        <p:nvSpPr>
          <p:cNvPr id="8" name="Rechteck 7">
            <a:extLst>
              <a:ext uri="{FF2B5EF4-FFF2-40B4-BE49-F238E27FC236}">
                <a16:creationId xmlns:a16="http://schemas.microsoft.com/office/drawing/2014/main" id="{FFBEBB20-44C6-C6FA-0BFA-54572D132382}"/>
              </a:ext>
            </a:extLst>
          </p:cNvPr>
          <p:cNvSpPr/>
          <p:nvPr/>
        </p:nvSpPr>
        <p:spPr>
          <a:xfrm>
            <a:off x="2209800" y="1577449"/>
            <a:ext cx="1056138" cy="31700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20000" b="1" dirty="0">
                <a:ln w="13462">
                  <a:solidFill>
                    <a:schemeClr val="bg1"/>
                  </a:solidFill>
                  <a:prstDash val="solid"/>
                </a:ln>
                <a:solidFill>
                  <a:schemeClr val="bg1"/>
                </a:solidFill>
                <a:effectLst>
                  <a:outerShdw dist="38100" dir="2700000" algn="bl" rotWithShape="0">
                    <a:schemeClr val="accent5"/>
                  </a:outerShdw>
                </a:effectLst>
              </a:rPr>
              <a:t>7</a:t>
            </a:r>
          </a:p>
        </p:txBody>
      </p:sp>
    </p:spTree>
    <p:extLst>
      <p:ext uri="{BB962C8B-B14F-4D97-AF65-F5344CB8AC3E}">
        <p14:creationId xmlns:p14="http://schemas.microsoft.com/office/powerpoint/2010/main" val="226121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5F7F-0AB5-402E-9A0E-B48A0DBB68F4}"/>
              </a:ext>
            </a:extLst>
          </p:cNvPr>
          <p:cNvSpPr>
            <a:spLocks noGrp="1"/>
          </p:cNvSpPr>
          <p:nvPr>
            <p:ph type="title"/>
          </p:nvPr>
        </p:nvSpPr>
        <p:spPr/>
        <p:txBody>
          <a:bodyPr/>
          <a:lstStyle/>
          <a:p>
            <a:r>
              <a:rPr lang="de-DE" dirty="0"/>
              <a:t>Sieben auf einen Streich – </a:t>
            </a:r>
            <a:br>
              <a:rPr lang="de-DE" dirty="0"/>
            </a:br>
            <a:r>
              <a:rPr lang="de-DE" dirty="0"/>
              <a:t>die größten Mythen zur Wärmepumpe</a:t>
            </a:r>
          </a:p>
        </p:txBody>
      </p:sp>
      <p:sp>
        <p:nvSpPr>
          <p:cNvPr id="3" name="Inhaltsplatzhalter 2">
            <a:extLst>
              <a:ext uri="{FF2B5EF4-FFF2-40B4-BE49-F238E27FC236}">
                <a16:creationId xmlns:a16="http://schemas.microsoft.com/office/drawing/2014/main" id="{36807B67-1158-4EDE-89B8-127B19A73559}"/>
              </a:ext>
            </a:extLst>
          </p:cNvPr>
          <p:cNvSpPr>
            <a:spLocks noGrp="1"/>
          </p:cNvSpPr>
          <p:nvPr>
            <p:ph idx="1"/>
          </p:nvPr>
        </p:nvSpPr>
        <p:spPr/>
        <p:txBody>
          <a:bodyPr/>
          <a:lstStyle/>
          <a:p>
            <a:pPr marL="514350" indent="-514350">
              <a:buFont typeface="+mj-lt"/>
              <a:buAutoNum type="arabicPeriod"/>
            </a:pPr>
            <a:r>
              <a:rPr lang="de-DE" dirty="0"/>
              <a:t>Wärmepumpen lohnen sich nicht im Altbau</a:t>
            </a:r>
          </a:p>
          <a:p>
            <a:pPr marL="514350" indent="-514350">
              <a:buFont typeface="+mj-lt"/>
              <a:buAutoNum type="arabicPeriod"/>
            </a:pPr>
            <a:r>
              <a:rPr lang="de-DE" dirty="0"/>
              <a:t>Wärmepumpen sind doch viel zu teuer</a:t>
            </a:r>
          </a:p>
          <a:p>
            <a:pPr marL="514350" indent="-514350">
              <a:buFont typeface="+mj-lt"/>
              <a:buAutoNum type="arabicPeriod"/>
            </a:pPr>
            <a:r>
              <a:rPr lang="de-DE" dirty="0"/>
              <a:t>Wärmepumpen sind Stromfresser</a:t>
            </a:r>
          </a:p>
          <a:p>
            <a:pPr marL="514350" indent="-514350">
              <a:buFont typeface="+mj-lt"/>
              <a:buAutoNum type="arabicPeriod"/>
            </a:pPr>
            <a:r>
              <a:rPr lang="de-DE" dirty="0"/>
              <a:t>Wärmepumpen funktionieren nicht bei großer Kälte</a:t>
            </a:r>
          </a:p>
          <a:p>
            <a:pPr marL="514350" indent="-514350">
              <a:buFont typeface="+mj-lt"/>
              <a:buAutoNum type="arabicPeriod"/>
            </a:pPr>
            <a:r>
              <a:rPr lang="de-DE" dirty="0"/>
              <a:t>Wärmepumpen sind laut</a:t>
            </a:r>
          </a:p>
          <a:p>
            <a:pPr marL="514350" indent="-514350">
              <a:buFont typeface="+mj-lt"/>
              <a:buAutoNum type="arabicPeriod"/>
            </a:pPr>
            <a:r>
              <a:rPr lang="de-DE" dirty="0"/>
              <a:t>Es gibt einen Wärmepumpenzwang</a:t>
            </a:r>
          </a:p>
          <a:p>
            <a:pPr marL="514350" indent="-514350">
              <a:buFont typeface="+mj-lt"/>
              <a:buAutoNum type="arabicPeriod"/>
            </a:pPr>
            <a:r>
              <a:rPr lang="de-DE" dirty="0"/>
              <a:t>Wärmepumpen sind nicht klimafreundlich</a:t>
            </a:r>
          </a:p>
        </p:txBody>
      </p:sp>
      <p:sp>
        <p:nvSpPr>
          <p:cNvPr id="4" name="Datumsplatzhalter 3">
            <a:extLst>
              <a:ext uri="{FF2B5EF4-FFF2-40B4-BE49-F238E27FC236}">
                <a16:creationId xmlns:a16="http://schemas.microsoft.com/office/drawing/2014/main" id="{AE3A6073-445F-FCB1-9913-0BAC7E63E865}"/>
              </a:ext>
            </a:extLst>
          </p:cNvPr>
          <p:cNvSpPr>
            <a:spLocks noGrp="1"/>
          </p:cNvSpPr>
          <p:nvPr>
            <p:ph type="dt" sz="half" idx="10"/>
          </p:nvPr>
        </p:nvSpPr>
        <p:spPr/>
        <p:txBody>
          <a:bodyPr/>
          <a:lstStyle/>
          <a:p>
            <a:pPr>
              <a:defRPr/>
            </a:pPr>
            <a:fld id="{D44B7E5E-68A2-4286-8E35-30B269764F3C}" type="datetime1">
              <a:rPr lang="de-DE" smtClean="0"/>
              <a:t>28.01.2026</a:t>
            </a:fld>
            <a:endParaRPr lang="de-DE" dirty="0"/>
          </a:p>
        </p:txBody>
      </p:sp>
      <p:sp>
        <p:nvSpPr>
          <p:cNvPr id="5" name="Fußzeilenplatzhalter 4">
            <a:extLst>
              <a:ext uri="{FF2B5EF4-FFF2-40B4-BE49-F238E27FC236}">
                <a16:creationId xmlns:a16="http://schemas.microsoft.com/office/drawing/2014/main" id="{BCD8D1D9-00E4-2D46-A553-EB9AA5B81A9C}"/>
              </a:ext>
            </a:extLst>
          </p:cNvPr>
          <p:cNvSpPr>
            <a:spLocks noGrp="1"/>
          </p:cNvSpPr>
          <p:nvPr>
            <p:ph type="ftr" sz="quarter" idx="11"/>
          </p:nvPr>
        </p:nvSpPr>
        <p:spPr/>
        <p:txBody>
          <a:bodyPr/>
          <a:lstStyle/>
          <a:p>
            <a:pPr>
              <a:defRPr/>
            </a:pPr>
            <a:r>
              <a:rPr lang="de-DE" dirty="0"/>
              <a:t>Klimaschutzagentur Landkreis Hildesheim gGmbH</a:t>
            </a:r>
          </a:p>
        </p:txBody>
      </p:sp>
      <p:sp>
        <p:nvSpPr>
          <p:cNvPr id="6" name="Foliennummernplatzhalter 5">
            <a:extLst>
              <a:ext uri="{FF2B5EF4-FFF2-40B4-BE49-F238E27FC236}">
                <a16:creationId xmlns:a16="http://schemas.microsoft.com/office/drawing/2014/main" id="{94F2DF94-BB09-D000-656F-2DBBA9B86A79}"/>
              </a:ext>
            </a:extLst>
          </p:cNvPr>
          <p:cNvSpPr>
            <a:spLocks noGrp="1"/>
          </p:cNvSpPr>
          <p:nvPr>
            <p:ph type="sldNum" sz="quarter" idx="12"/>
          </p:nvPr>
        </p:nvSpPr>
        <p:spPr/>
        <p:txBody>
          <a:bodyPr/>
          <a:lstStyle/>
          <a:p>
            <a:pPr>
              <a:defRPr/>
            </a:pPr>
            <a:fld id="{4720B605-C6AC-B44B-9414-CAA021D2E092}" type="slidenum">
              <a:rPr lang="de-DE" smtClean="0"/>
              <a:pPr>
                <a:defRPr/>
              </a:pPr>
              <a:t>7</a:t>
            </a:fld>
            <a:endParaRPr lang="de-DE"/>
          </a:p>
        </p:txBody>
      </p:sp>
    </p:spTree>
    <p:extLst>
      <p:ext uri="{BB962C8B-B14F-4D97-AF65-F5344CB8AC3E}">
        <p14:creationId xmlns:p14="http://schemas.microsoft.com/office/powerpoint/2010/main" val="550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5F7F-0AB5-402E-9A0E-B48A0DBB68F4}"/>
              </a:ext>
            </a:extLst>
          </p:cNvPr>
          <p:cNvSpPr>
            <a:spLocks noGrp="1"/>
          </p:cNvSpPr>
          <p:nvPr>
            <p:ph type="title"/>
          </p:nvPr>
        </p:nvSpPr>
        <p:spPr/>
        <p:txBody>
          <a:bodyPr/>
          <a:lstStyle/>
          <a:p>
            <a:r>
              <a:rPr lang="de-DE" dirty="0"/>
              <a:t>Sieben auf einen Streich – </a:t>
            </a:r>
            <a:br>
              <a:rPr lang="de-DE" dirty="0"/>
            </a:br>
            <a:r>
              <a:rPr lang="de-DE" dirty="0"/>
              <a:t>die größten Mythen zur Wärmepumpe</a:t>
            </a:r>
          </a:p>
        </p:txBody>
      </p:sp>
      <p:sp>
        <p:nvSpPr>
          <p:cNvPr id="3" name="Inhaltsplatzhalter 2">
            <a:extLst>
              <a:ext uri="{FF2B5EF4-FFF2-40B4-BE49-F238E27FC236}">
                <a16:creationId xmlns:a16="http://schemas.microsoft.com/office/drawing/2014/main" id="{36807B67-1158-4EDE-89B8-127B19A73559}"/>
              </a:ext>
            </a:extLst>
          </p:cNvPr>
          <p:cNvSpPr>
            <a:spLocks noGrp="1"/>
          </p:cNvSpPr>
          <p:nvPr>
            <p:ph idx="1"/>
          </p:nvPr>
        </p:nvSpPr>
        <p:spPr/>
        <p:txBody>
          <a:bodyPr/>
          <a:lstStyle/>
          <a:p>
            <a:pPr marL="514350" indent="-514350">
              <a:buFont typeface="+mj-lt"/>
              <a:buAutoNum type="arabicPeriod"/>
            </a:pPr>
            <a:r>
              <a:rPr lang="de-DE" dirty="0"/>
              <a:t>Wärmepumpen lohnen sich nicht im Altbau </a:t>
            </a:r>
          </a:p>
        </p:txBody>
      </p:sp>
      <p:pic>
        <p:nvPicPr>
          <p:cNvPr id="5" name="Grafik 4">
            <a:extLst>
              <a:ext uri="{FF2B5EF4-FFF2-40B4-BE49-F238E27FC236}">
                <a16:creationId xmlns:a16="http://schemas.microsoft.com/office/drawing/2014/main" id="{52A65DB9-9E63-4230-927D-886E5CBB61E3}"/>
              </a:ext>
            </a:extLst>
          </p:cNvPr>
          <p:cNvPicPr>
            <a:picLocks noChangeAspect="1"/>
          </p:cNvPicPr>
          <p:nvPr/>
        </p:nvPicPr>
        <p:blipFill>
          <a:blip r:embed="rId3"/>
          <a:stretch>
            <a:fillRect/>
          </a:stretch>
        </p:blipFill>
        <p:spPr>
          <a:xfrm>
            <a:off x="1016169" y="2416970"/>
            <a:ext cx="6263936" cy="3759993"/>
          </a:xfrm>
          <a:prstGeom prst="rect">
            <a:avLst/>
          </a:prstGeom>
        </p:spPr>
      </p:pic>
      <p:sp>
        <p:nvSpPr>
          <p:cNvPr id="6" name="Textfeld 5">
            <a:extLst>
              <a:ext uri="{FF2B5EF4-FFF2-40B4-BE49-F238E27FC236}">
                <a16:creationId xmlns:a16="http://schemas.microsoft.com/office/drawing/2014/main" id="{E9EBDE69-F4BB-4B78-81D2-7550A5F53E7D}"/>
              </a:ext>
            </a:extLst>
          </p:cNvPr>
          <p:cNvSpPr txBox="1"/>
          <p:nvPr/>
        </p:nvSpPr>
        <p:spPr>
          <a:xfrm>
            <a:off x="8043864" y="2607469"/>
            <a:ext cx="3914774" cy="2862322"/>
          </a:xfrm>
          <a:prstGeom prst="rect">
            <a:avLst/>
          </a:prstGeom>
          <a:noFill/>
        </p:spPr>
        <p:txBody>
          <a:bodyPr wrap="square" rtlCol="0">
            <a:spAutoFit/>
          </a:bodyPr>
          <a:lstStyle/>
          <a:p>
            <a:r>
              <a:rPr lang="de-DE" dirty="0"/>
              <a:t>Wärmepumpen lohnen sich auch in unsanierten Gebäuden.</a:t>
            </a:r>
          </a:p>
          <a:p>
            <a:endParaRPr lang="de-DE" dirty="0"/>
          </a:p>
          <a:p>
            <a:r>
              <a:rPr lang="de-DE" dirty="0"/>
              <a:t>Entscheidend ist die Vorlauftemperatur.</a:t>
            </a:r>
          </a:p>
          <a:p>
            <a:endParaRPr lang="de-DE" dirty="0"/>
          </a:p>
          <a:p>
            <a:r>
              <a:rPr lang="de-DE" dirty="0"/>
              <a:t> Diese liegt bei WP bei rund 55°C und ist ausreichend um Räume zu heizen. </a:t>
            </a:r>
          </a:p>
          <a:p>
            <a:endParaRPr lang="de-DE" dirty="0"/>
          </a:p>
          <a:p>
            <a:r>
              <a:rPr lang="de-DE" dirty="0"/>
              <a:t>Viele Heizkörper schaffen das schon jetzt.</a:t>
            </a:r>
          </a:p>
        </p:txBody>
      </p:sp>
      <p:sp>
        <p:nvSpPr>
          <p:cNvPr id="4" name="Datumsplatzhalter 3">
            <a:extLst>
              <a:ext uri="{FF2B5EF4-FFF2-40B4-BE49-F238E27FC236}">
                <a16:creationId xmlns:a16="http://schemas.microsoft.com/office/drawing/2014/main" id="{4EC6B7B9-FA31-BA8D-4E87-428CAACC1BE2}"/>
              </a:ext>
            </a:extLst>
          </p:cNvPr>
          <p:cNvSpPr>
            <a:spLocks noGrp="1"/>
          </p:cNvSpPr>
          <p:nvPr>
            <p:ph type="dt" sz="half" idx="10"/>
          </p:nvPr>
        </p:nvSpPr>
        <p:spPr/>
        <p:txBody>
          <a:bodyPr/>
          <a:lstStyle/>
          <a:p>
            <a:pPr>
              <a:defRPr/>
            </a:pPr>
            <a:fld id="{F6DD33F5-F35B-4CE3-A2B4-5ADE7986571B}" type="datetime1">
              <a:rPr lang="de-DE" smtClean="0"/>
              <a:t>28.01.2026</a:t>
            </a:fld>
            <a:endParaRPr lang="de-DE" dirty="0"/>
          </a:p>
        </p:txBody>
      </p:sp>
      <p:sp>
        <p:nvSpPr>
          <p:cNvPr id="7" name="Fußzeilenplatzhalter 6">
            <a:extLst>
              <a:ext uri="{FF2B5EF4-FFF2-40B4-BE49-F238E27FC236}">
                <a16:creationId xmlns:a16="http://schemas.microsoft.com/office/drawing/2014/main" id="{26720820-FFB4-C874-0C7D-83EFBC91A33E}"/>
              </a:ext>
            </a:extLst>
          </p:cNvPr>
          <p:cNvSpPr>
            <a:spLocks noGrp="1"/>
          </p:cNvSpPr>
          <p:nvPr>
            <p:ph type="ftr" sz="quarter" idx="11"/>
          </p:nvPr>
        </p:nvSpPr>
        <p:spPr/>
        <p:txBody>
          <a:bodyPr/>
          <a:lstStyle/>
          <a:p>
            <a:pPr>
              <a:defRPr/>
            </a:pPr>
            <a:r>
              <a:rPr lang="de-DE" dirty="0"/>
              <a:t>Klimaschutzagentur Landkreis Hildesheim gGmbH</a:t>
            </a:r>
          </a:p>
        </p:txBody>
      </p:sp>
      <p:sp>
        <p:nvSpPr>
          <p:cNvPr id="8" name="Foliennummernplatzhalter 7">
            <a:extLst>
              <a:ext uri="{FF2B5EF4-FFF2-40B4-BE49-F238E27FC236}">
                <a16:creationId xmlns:a16="http://schemas.microsoft.com/office/drawing/2014/main" id="{29051A74-F487-BC1C-4FAF-0EC5061B11AA}"/>
              </a:ext>
            </a:extLst>
          </p:cNvPr>
          <p:cNvSpPr>
            <a:spLocks noGrp="1"/>
          </p:cNvSpPr>
          <p:nvPr>
            <p:ph type="sldNum" sz="quarter" idx="12"/>
          </p:nvPr>
        </p:nvSpPr>
        <p:spPr/>
        <p:txBody>
          <a:bodyPr/>
          <a:lstStyle/>
          <a:p>
            <a:pPr>
              <a:defRPr/>
            </a:pPr>
            <a:fld id="{4720B605-C6AC-B44B-9414-CAA021D2E092}" type="slidenum">
              <a:rPr lang="de-DE" smtClean="0"/>
              <a:pPr>
                <a:defRPr/>
              </a:pPr>
              <a:t>8</a:t>
            </a:fld>
            <a:endParaRPr lang="de-DE"/>
          </a:p>
        </p:txBody>
      </p:sp>
      <p:sp>
        <p:nvSpPr>
          <p:cNvPr id="10" name="Textfeld 9">
            <a:extLst>
              <a:ext uri="{FF2B5EF4-FFF2-40B4-BE49-F238E27FC236}">
                <a16:creationId xmlns:a16="http://schemas.microsoft.com/office/drawing/2014/main" id="{631DFD10-77B3-A7B2-0FCB-F31C9ADD5F1F}"/>
              </a:ext>
            </a:extLst>
          </p:cNvPr>
          <p:cNvSpPr txBox="1"/>
          <p:nvPr/>
        </p:nvSpPr>
        <p:spPr>
          <a:xfrm>
            <a:off x="5492313" y="5946131"/>
            <a:ext cx="2272205" cy="230832"/>
          </a:xfrm>
          <a:prstGeom prst="rect">
            <a:avLst/>
          </a:prstGeom>
          <a:noFill/>
        </p:spPr>
        <p:txBody>
          <a:bodyPr wrap="square">
            <a:spAutoFit/>
          </a:bodyPr>
          <a:lstStyle/>
          <a:p>
            <a:r>
              <a:rPr lang="de-DE" sz="900" dirty="0"/>
              <a:t>https://gruenes.haus/warmepumpe-altbau/</a:t>
            </a:r>
          </a:p>
        </p:txBody>
      </p:sp>
    </p:spTree>
    <p:extLst>
      <p:ext uri="{BB962C8B-B14F-4D97-AF65-F5344CB8AC3E}">
        <p14:creationId xmlns:p14="http://schemas.microsoft.com/office/powerpoint/2010/main" val="198991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 calcmode="lin" valueType="num">
                                      <p:cBhvr>
                                        <p:cTn id="26"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p:cTn id="33"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3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5F7F-0AB5-402E-9A0E-B48A0DBB68F4}"/>
              </a:ext>
            </a:extLst>
          </p:cNvPr>
          <p:cNvSpPr>
            <a:spLocks noGrp="1"/>
          </p:cNvSpPr>
          <p:nvPr>
            <p:ph type="title"/>
          </p:nvPr>
        </p:nvSpPr>
        <p:spPr/>
        <p:txBody>
          <a:bodyPr/>
          <a:lstStyle/>
          <a:p>
            <a:r>
              <a:rPr lang="de-DE" dirty="0"/>
              <a:t>Sieben auf einen Streich – </a:t>
            </a:r>
            <a:br>
              <a:rPr lang="de-DE" dirty="0"/>
            </a:br>
            <a:r>
              <a:rPr lang="de-DE" dirty="0"/>
              <a:t>die größten Mythen zur Wärmepumpe</a:t>
            </a:r>
          </a:p>
        </p:txBody>
      </p:sp>
      <p:sp>
        <p:nvSpPr>
          <p:cNvPr id="3" name="Inhaltsplatzhalter 2">
            <a:extLst>
              <a:ext uri="{FF2B5EF4-FFF2-40B4-BE49-F238E27FC236}">
                <a16:creationId xmlns:a16="http://schemas.microsoft.com/office/drawing/2014/main" id="{36807B67-1158-4EDE-89B8-127B19A73559}"/>
              </a:ext>
            </a:extLst>
          </p:cNvPr>
          <p:cNvSpPr>
            <a:spLocks noGrp="1"/>
          </p:cNvSpPr>
          <p:nvPr>
            <p:ph idx="1"/>
          </p:nvPr>
        </p:nvSpPr>
        <p:spPr>
          <a:xfrm>
            <a:off x="838200" y="1825625"/>
            <a:ext cx="7077075" cy="4351338"/>
          </a:xfrm>
        </p:spPr>
        <p:txBody>
          <a:bodyPr/>
          <a:lstStyle/>
          <a:p>
            <a:pPr marL="0" indent="0">
              <a:buNone/>
            </a:pPr>
            <a:r>
              <a:rPr lang="de-DE" dirty="0"/>
              <a:t>2. Wärmepumpen sind doch viel zu teuer</a:t>
            </a:r>
          </a:p>
        </p:txBody>
      </p:sp>
      <p:sp>
        <p:nvSpPr>
          <p:cNvPr id="5" name="Textfeld 4">
            <a:extLst>
              <a:ext uri="{FF2B5EF4-FFF2-40B4-BE49-F238E27FC236}">
                <a16:creationId xmlns:a16="http://schemas.microsoft.com/office/drawing/2014/main" id="{C7B63C00-A2A6-43B7-9DA4-8E7D9D21EC55}"/>
              </a:ext>
            </a:extLst>
          </p:cNvPr>
          <p:cNvSpPr txBox="1"/>
          <p:nvPr/>
        </p:nvSpPr>
        <p:spPr>
          <a:xfrm>
            <a:off x="6095999" y="2245558"/>
            <a:ext cx="5141119" cy="4247317"/>
          </a:xfrm>
          <a:prstGeom prst="rect">
            <a:avLst/>
          </a:prstGeom>
          <a:noFill/>
        </p:spPr>
        <p:txBody>
          <a:bodyPr wrap="square" rtlCol="0">
            <a:spAutoFit/>
          </a:bodyPr>
          <a:lstStyle/>
          <a:p>
            <a:r>
              <a:rPr lang="de-DE" dirty="0"/>
              <a:t>Eine Wärmepumpe kostet je nach System und Gebäudegröße zwischen 12.000 und 90.000 €.</a:t>
            </a:r>
          </a:p>
          <a:p>
            <a:endParaRPr lang="de-DE" dirty="0"/>
          </a:p>
          <a:p>
            <a:r>
              <a:rPr lang="de-DE" dirty="0"/>
              <a:t>Luft-Wasser-Wärmepumpen sind am günstigsten und daher die meist gewählte Lösung.</a:t>
            </a:r>
          </a:p>
          <a:p>
            <a:endParaRPr lang="de-DE" dirty="0"/>
          </a:p>
          <a:p>
            <a:r>
              <a:rPr lang="de-DE" dirty="0"/>
              <a:t> Die jährlichen Betriebskosten liegen im Einfamilienhaus bei etwa 750 bis 1.800 €. </a:t>
            </a:r>
          </a:p>
          <a:p>
            <a:endParaRPr lang="de-DE" dirty="0"/>
          </a:p>
          <a:p>
            <a:r>
              <a:rPr lang="de-DE" dirty="0"/>
              <a:t>Es gibt noch eine staatliche Förderung für bis zu 70% der Anschaffungskosten.</a:t>
            </a:r>
          </a:p>
          <a:p>
            <a:endParaRPr lang="de-DE" dirty="0"/>
          </a:p>
          <a:p>
            <a:r>
              <a:rPr lang="de-DE" dirty="0">
                <a:solidFill>
                  <a:schemeClr val="accent2">
                    <a:lumMod val="75000"/>
                  </a:schemeClr>
                </a:solidFill>
              </a:rPr>
              <a:t>Hinzu kommt noch der Wegfall der Kosten für die steigende Emissionsteuer für Öl oder Gas bzw. den Kosten des freien Emissionshandels ab 2027 </a:t>
            </a:r>
            <a:r>
              <a:rPr lang="de-DE" dirty="0"/>
              <a:t>	</a:t>
            </a:r>
          </a:p>
        </p:txBody>
      </p:sp>
      <p:pic>
        <p:nvPicPr>
          <p:cNvPr id="6" name="Grafik 5">
            <a:extLst>
              <a:ext uri="{FF2B5EF4-FFF2-40B4-BE49-F238E27FC236}">
                <a16:creationId xmlns:a16="http://schemas.microsoft.com/office/drawing/2014/main" id="{4366F586-C507-4712-A364-E2EF9C2070C3}"/>
              </a:ext>
            </a:extLst>
          </p:cNvPr>
          <p:cNvPicPr>
            <a:picLocks noChangeAspect="1"/>
          </p:cNvPicPr>
          <p:nvPr/>
        </p:nvPicPr>
        <p:blipFill>
          <a:blip r:embed="rId3"/>
          <a:stretch>
            <a:fillRect/>
          </a:stretch>
        </p:blipFill>
        <p:spPr>
          <a:xfrm>
            <a:off x="954882" y="2521563"/>
            <a:ext cx="3925094" cy="3908739"/>
          </a:xfrm>
          <a:prstGeom prst="rect">
            <a:avLst/>
          </a:prstGeom>
        </p:spPr>
      </p:pic>
      <p:sp>
        <p:nvSpPr>
          <p:cNvPr id="4" name="Datumsplatzhalter 3">
            <a:extLst>
              <a:ext uri="{FF2B5EF4-FFF2-40B4-BE49-F238E27FC236}">
                <a16:creationId xmlns:a16="http://schemas.microsoft.com/office/drawing/2014/main" id="{D0762380-8E43-539E-D0E9-B445B27A2FE0}"/>
              </a:ext>
            </a:extLst>
          </p:cNvPr>
          <p:cNvSpPr>
            <a:spLocks noGrp="1"/>
          </p:cNvSpPr>
          <p:nvPr>
            <p:ph type="dt" sz="half" idx="10"/>
          </p:nvPr>
        </p:nvSpPr>
        <p:spPr/>
        <p:txBody>
          <a:bodyPr/>
          <a:lstStyle/>
          <a:p>
            <a:pPr>
              <a:defRPr/>
            </a:pPr>
            <a:fld id="{83C66889-DD04-4FF2-BA5F-FDEC65B5D367}" type="datetime1">
              <a:rPr lang="de-DE" smtClean="0"/>
              <a:t>28.01.2026</a:t>
            </a:fld>
            <a:endParaRPr lang="de-DE" dirty="0"/>
          </a:p>
        </p:txBody>
      </p:sp>
      <p:sp>
        <p:nvSpPr>
          <p:cNvPr id="7" name="Fußzeilenplatzhalter 6">
            <a:extLst>
              <a:ext uri="{FF2B5EF4-FFF2-40B4-BE49-F238E27FC236}">
                <a16:creationId xmlns:a16="http://schemas.microsoft.com/office/drawing/2014/main" id="{D4B1634A-8F8F-376F-9BC8-A7A7C5594C15}"/>
              </a:ext>
            </a:extLst>
          </p:cNvPr>
          <p:cNvSpPr>
            <a:spLocks noGrp="1"/>
          </p:cNvSpPr>
          <p:nvPr>
            <p:ph type="ftr" sz="quarter" idx="11"/>
          </p:nvPr>
        </p:nvSpPr>
        <p:spPr/>
        <p:txBody>
          <a:bodyPr/>
          <a:lstStyle/>
          <a:p>
            <a:pPr>
              <a:defRPr/>
            </a:pPr>
            <a:r>
              <a:rPr lang="de-DE" dirty="0"/>
              <a:t>Klimaschutzagentur Landkreis Hildesheim gGmbH</a:t>
            </a:r>
          </a:p>
        </p:txBody>
      </p:sp>
      <p:sp>
        <p:nvSpPr>
          <p:cNvPr id="8" name="Foliennummernplatzhalter 7">
            <a:extLst>
              <a:ext uri="{FF2B5EF4-FFF2-40B4-BE49-F238E27FC236}">
                <a16:creationId xmlns:a16="http://schemas.microsoft.com/office/drawing/2014/main" id="{BB6E8926-A1C2-8CBD-2912-6F19169AE6A0}"/>
              </a:ext>
            </a:extLst>
          </p:cNvPr>
          <p:cNvSpPr>
            <a:spLocks noGrp="1"/>
          </p:cNvSpPr>
          <p:nvPr>
            <p:ph type="sldNum" sz="quarter" idx="12"/>
          </p:nvPr>
        </p:nvSpPr>
        <p:spPr/>
        <p:txBody>
          <a:bodyPr/>
          <a:lstStyle/>
          <a:p>
            <a:pPr>
              <a:defRPr/>
            </a:pPr>
            <a:fld id="{4720B605-C6AC-B44B-9414-CAA021D2E092}" type="slidenum">
              <a:rPr lang="de-DE" smtClean="0"/>
              <a:pPr>
                <a:defRPr/>
              </a:pPr>
              <a:t>9</a:t>
            </a:fld>
            <a:endParaRPr lang="de-DE"/>
          </a:p>
        </p:txBody>
      </p:sp>
      <p:sp>
        <p:nvSpPr>
          <p:cNvPr id="10" name="Textfeld 9">
            <a:extLst>
              <a:ext uri="{FF2B5EF4-FFF2-40B4-BE49-F238E27FC236}">
                <a16:creationId xmlns:a16="http://schemas.microsoft.com/office/drawing/2014/main" id="{26A3A53F-2FCB-6B9A-9C47-13970C72B10D}"/>
              </a:ext>
            </a:extLst>
          </p:cNvPr>
          <p:cNvSpPr txBox="1"/>
          <p:nvPr/>
        </p:nvSpPr>
        <p:spPr>
          <a:xfrm>
            <a:off x="434757" y="6230481"/>
            <a:ext cx="5390602" cy="230832"/>
          </a:xfrm>
          <a:prstGeom prst="rect">
            <a:avLst/>
          </a:prstGeom>
          <a:noFill/>
        </p:spPr>
        <p:txBody>
          <a:bodyPr wrap="square">
            <a:spAutoFit/>
          </a:bodyPr>
          <a:lstStyle/>
          <a:p>
            <a:r>
              <a:rPr lang="de-DE" sz="900" dirty="0"/>
              <a:t>https://www.heizsparer.de/heizung/heizungssysteme/waermepumpe/waermepumpen-betriebskostenrechner</a:t>
            </a:r>
          </a:p>
        </p:txBody>
      </p:sp>
    </p:spTree>
    <p:extLst>
      <p:ext uri="{BB962C8B-B14F-4D97-AF65-F5344CB8AC3E}">
        <p14:creationId xmlns:p14="http://schemas.microsoft.com/office/powerpoint/2010/main" val="421593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p:cTn id="26"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p:cTn id="3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5" dur="500"/>
                                        <p:tgtEl>
                                          <p:spTgt spid="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wipe(down)">
                                      <p:cBhvr>
                                        <p:cTn id="40" dur="580">
                                          <p:stCondLst>
                                            <p:cond delay="0"/>
                                          </p:stCondLst>
                                        </p:cTn>
                                        <p:tgtEl>
                                          <p:spTgt spid="5">
                                            <p:txEl>
                                              <p:pRg st="8" end="8"/>
                                            </p:txEl>
                                          </p:spTgt>
                                        </p:tgtEl>
                                      </p:cBhvr>
                                    </p:animEffect>
                                    <p:anim calcmode="lin" valueType="num">
                                      <p:cBhvr>
                                        <p:cTn id="41" dur="1822" tmFilter="0,0; 0.14,0.36; 0.43,0.73; 0.71,0.91; 1.0,1.0">
                                          <p:stCondLst>
                                            <p:cond delay="0"/>
                                          </p:stCondLst>
                                        </p:cTn>
                                        <p:tgtEl>
                                          <p:spTgt spid="5">
                                            <p:txEl>
                                              <p:pRg st="8" end="8"/>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
                                            <p:txEl>
                                              <p:pRg st="8" end="8"/>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
                                            <p:txEl>
                                              <p:pRg st="8" end="8"/>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
                                            <p:txEl>
                                              <p:pRg st="8" end="8"/>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
                                            <p:txEl>
                                              <p:pRg st="8" end="8"/>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5">
                                            <p:txEl>
                                              <p:pRg st="8" end="8"/>
                                            </p:txEl>
                                          </p:spTgt>
                                        </p:tgtEl>
                                      </p:cBhvr>
                                      <p:to x="100000" y="60000"/>
                                    </p:animScale>
                                    <p:animScale>
                                      <p:cBhvr>
                                        <p:cTn id="47" dur="166" decel="50000">
                                          <p:stCondLst>
                                            <p:cond delay="676"/>
                                          </p:stCondLst>
                                        </p:cTn>
                                        <p:tgtEl>
                                          <p:spTgt spid="5">
                                            <p:txEl>
                                              <p:pRg st="8" end="8"/>
                                            </p:txEl>
                                          </p:spTgt>
                                        </p:tgtEl>
                                      </p:cBhvr>
                                      <p:to x="100000" y="100000"/>
                                    </p:animScale>
                                    <p:animScale>
                                      <p:cBhvr>
                                        <p:cTn id="48" dur="26">
                                          <p:stCondLst>
                                            <p:cond delay="1312"/>
                                          </p:stCondLst>
                                        </p:cTn>
                                        <p:tgtEl>
                                          <p:spTgt spid="5">
                                            <p:txEl>
                                              <p:pRg st="8" end="8"/>
                                            </p:txEl>
                                          </p:spTgt>
                                        </p:tgtEl>
                                      </p:cBhvr>
                                      <p:to x="100000" y="80000"/>
                                    </p:animScale>
                                    <p:animScale>
                                      <p:cBhvr>
                                        <p:cTn id="49" dur="166" decel="50000">
                                          <p:stCondLst>
                                            <p:cond delay="1338"/>
                                          </p:stCondLst>
                                        </p:cTn>
                                        <p:tgtEl>
                                          <p:spTgt spid="5">
                                            <p:txEl>
                                              <p:pRg st="8" end="8"/>
                                            </p:txEl>
                                          </p:spTgt>
                                        </p:tgtEl>
                                      </p:cBhvr>
                                      <p:to x="100000" y="100000"/>
                                    </p:animScale>
                                    <p:animScale>
                                      <p:cBhvr>
                                        <p:cTn id="50" dur="26">
                                          <p:stCondLst>
                                            <p:cond delay="1642"/>
                                          </p:stCondLst>
                                        </p:cTn>
                                        <p:tgtEl>
                                          <p:spTgt spid="5">
                                            <p:txEl>
                                              <p:pRg st="8" end="8"/>
                                            </p:txEl>
                                          </p:spTgt>
                                        </p:tgtEl>
                                      </p:cBhvr>
                                      <p:to x="100000" y="90000"/>
                                    </p:animScale>
                                    <p:animScale>
                                      <p:cBhvr>
                                        <p:cTn id="51" dur="166" decel="50000">
                                          <p:stCondLst>
                                            <p:cond delay="1668"/>
                                          </p:stCondLst>
                                        </p:cTn>
                                        <p:tgtEl>
                                          <p:spTgt spid="5">
                                            <p:txEl>
                                              <p:pRg st="8" end="8"/>
                                            </p:txEl>
                                          </p:spTgt>
                                        </p:tgtEl>
                                      </p:cBhvr>
                                      <p:to x="100000" y="100000"/>
                                    </p:animScale>
                                    <p:animScale>
                                      <p:cBhvr>
                                        <p:cTn id="52" dur="26">
                                          <p:stCondLst>
                                            <p:cond delay="1808"/>
                                          </p:stCondLst>
                                        </p:cTn>
                                        <p:tgtEl>
                                          <p:spTgt spid="5">
                                            <p:txEl>
                                              <p:pRg st="8" end="8"/>
                                            </p:txEl>
                                          </p:spTgt>
                                        </p:tgtEl>
                                      </p:cBhvr>
                                      <p:to x="100000" y="95000"/>
                                    </p:animScale>
                                    <p:animScale>
                                      <p:cBhvr>
                                        <p:cTn id="53" dur="166" decel="50000">
                                          <p:stCondLst>
                                            <p:cond delay="1834"/>
                                          </p:stCondLst>
                                        </p:cTn>
                                        <p:tgtEl>
                                          <p:spTgt spid="5">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4BC72D82-5227-489D-B1D7-5F7BA6D81863}" vid="{9C33F84F-4285-4205-A029-F062C0F2F9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Vorlage M.Schmidt</Template>
  <TotalTime>0</TotalTime>
  <Words>3764</Words>
  <Application>Microsoft Office PowerPoint</Application>
  <PresentationFormat>Breitbild</PresentationFormat>
  <Paragraphs>241</Paragraphs>
  <Slides>15</Slides>
  <Notes>10</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15</vt:i4>
      </vt:variant>
    </vt:vector>
  </HeadingPairs>
  <TitlesOfParts>
    <vt:vector size="28" baseType="lpstr">
      <vt:lpstr>Aller</vt:lpstr>
      <vt:lpstr>Aller Bold</vt:lpstr>
      <vt:lpstr>Aptos</vt:lpstr>
      <vt:lpstr>Arial</vt:lpstr>
      <vt:lpstr>Arial Black</vt:lpstr>
      <vt:lpstr>Calibri</vt:lpstr>
      <vt:lpstr>Helvetica Neue</vt:lpstr>
      <vt:lpstr>Open Sans</vt:lpstr>
      <vt:lpstr>Symbol</vt:lpstr>
      <vt:lpstr>TheSans 3-Light</vt:lpstr>
      <vt:lpstr>VattenfallHall-Bold</vt:lpstr>
      <vt:lpstr>VattenfallHall-Regular</vt:lpstr>
      <vt:lpstr>Office</vt:lpstr>
      <vt:lpstr>Sieben auf einen Streich   </vt:lpstr>
      <vt:lpstr>Verpflichtet der Abschluss der kommunalen Wärmeplanung jetzt  die Hausbesitzenden sofort zum Handeln?</vt:lpstr>
      <vt:lpstr>Das sieht das GEG (2025) vor. </vt:lpstr>
      <vt:lpstr>Vorgaben des GEG</vt:lpstr>
      <vt:lpstr>Rolle der Wärmepumpe in der kommunalen Wärmeplanung</vt:lpstr>
      <vt:lpstr>Sieben auf einen Streich –  die größten Mythen zur Wärmepumpe</vt:lpstr>
      <vt:lpstr>Sieben auf einen Streich –  die größten Mythen zur Wärmepumpe</vt:lpstr>
      <vt:lpstr>Sieben auf einen Streich –  die größten Mythen zur Wärmepumpe</vt:lpstr>
      <vt:lpstr>Sieben auf einen Streich –  die größten Mythen zur Wärmepumpe</vt:lpstr>
      <vt:lpstr>Sieben auf einen Streich –  die größten Mythen zur Wärmepumpe</vt:lpstr>
      <vt:lpstr>Sieben auf einen Streich –  die größten Mythen zur Wärmepumpe</vt:lpstr>
      <vt:lpstr>Sieben auf einen Streich –  die größten Mythen zur Wärmepumpe</vt:lpstr>
      <vt:lpstr>Sieben auf einen Streich –  die größten Mythen zur Wärmepumpe</vt:lpstr>
      <vt:lpstr>Sieben auf einen Streich –  die größten Mythen zur Wärmepumpe</vt:lpstr>
      <vt:lpstr>Interesse geweckt? Hier geht´s weiter!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Umweltausschuss 17.06.2019</dc:title>
  <dc:creator>Mario Schmidt</dc:creator>
  <cp:lastModifiedBy>Mario Schmidt</cp:lastModifiedBy>
  <cp:revision>53</cp:revision>
  <dcterms:created xsi:type="dcterms:W3CDTF">2025-09-25T08:00:49Z</dcterms:created>
  <dcterms:modified xsi:type="dcterms:W3CDTF">2026-01-29T09:48:50Z</dcterms:modified>
</cp:coreProperties>
</file>